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3" r:id="rId17"/>
    <p:sldId id="276" r:id="rId18"/>
    <p:sldId id="269" r:id="rId19"/>
    <p:sldId id="270" r:id="rId20"/>
    <p:sldId id="271" r:id="rId21"/>
    <p:sldId id="272" r:id="rId22"/>
    <p:sldId id="274" r:id="rId23"/>
    <p:sldId id="277" r:id="rId24"/>
    <p:sldId id="278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0842-AF4F-4307-88FD-90F7EC85D43A}" type="datetimeFigureOut">
              <a:rPr lang="bg-BG" smtClean="0"/>
              <a:pPr/>
              <a:t>12.5.2022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B462-428F-4954-B3B3-D739737BB14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1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8928992" cy="6237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4586" t="21282" r="37189" b="61000"/>
          <a:stretch>
            <a:fillRect/>
          </a:stretch>
        </p:blipFill>
        <p:spPr bwMode="auto">
          <a:xfrm>
            <a:off x="1619672" y="2492896"/>
            <a:ext cx="3960440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331640" y="0"/>
            <a:ext cx="679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i="1" dirty="0" smtClean="0"/>
              <a:t>ДОБРЕ ДОШЛИ ПРИ НАС!</a:t>
            </a:r>
            <a:endParaRPr lang="bg-BG" sz="4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403648" y="40466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Segoe Print" pitchFamily="2" charset="0"/>
              </a:rPr>
              <a:t>Така започва новата година. Традиция в нашата детска градина</a:t>
            </a:r>
            <a:endParaRPr lang="bg-BG" sz="2400" b="1" dirty="0">
              <a:latin typeface="Segoe Print" pitchFamily="2" charset="0"/>
            </a:endParaRPr>
          </a:p>
        </p:txBody>
      </p:sp>
      <p:pic>
        <p:nvPicPr>
          <p:cNvPr id="4" name="Картина 3" descr="190902902_5588161944589560_15719089534344628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3744416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191200228_5588161357922952_75221786325476982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628800"/>
            <a:ext cx="3600400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555776" y="2606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latin typeface="Segoe Print" pitchFamily="2" charset="0"/>
              </a:rPr>
              <a:t>П Р О Е К Т И</a:t>
            </a:r>
            <a:endParaRPr lang="bg-BG" sz="3600" b="1" dirty="0">
              <a:latin typeface="Segoe Print" pitchFamily="2" charset="0"/>
            </a:endParaRPr>
          </a:p>
        </p:txBody>
      </p:sp>
      <p:pic>
        <p:nvPicPr>
          <p:cNvPr id="4" name="Картина 3" descr="272667956_4880123118690484_139590449201417182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3600400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Картина 5" descr="278704099_693261065249883_111642856369021557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0728"/>
            <a:ext cx="3384376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1115616" y="5445224"/>
            <a:ext cx="242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Segoe Print" pitchFamily="2" charset="0"/>
              </a:rPr>
              <a:t>воден от </a:t>
            </a:r>
          </a:p>
          <a:p>
            <a:r>
              <a:rPr lang="bg-BG" sz="2000" b="1" dirty="0" smtClean="0">
                <a:latin typeface="Segoe Print" pitchFamily="2" charset="0"/>
              </a:rPr>
              <a:t>г-жа Татяна Петрова </a:t>
            </a:r>
            <a:endParaRPr lang="bg-BG" sz="2000" b="1" dirty="0">
              <a:latin typeface="Segoe Print" pitchFamily="2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652120" y="5445224"/>
            <a:ext cx="2167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Segoe Print" pitchFamily="2" charset="0"/>
              </a:rPr>
              <a:t>воден от </a:t>
            </a:r>
          </a:p>
          <a:p>
            <a:r>
              <a:rPr lang="bg-BG" b="1" dirty="0" smtClean="0">
                <a:latin typeface="Segoe Print" pitchFamily="2" charset="0"/>
              </a:rPr>
              <a:t>г-жа Силвия Косева </a:t>
            </a:r>
            <a:endParaRPr lang="bg-BG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475656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Segoe Print" pitchFamily="2" charset="0"/>
              </a:rPr>
              <a:t>Есен-изпратихме топлото лято с усмивки и посрещнахме Златокосата Есен в групата</a:t>
            </a:r>
            <a:r>
              <a:rPr lang="bg-BG" sz="2000" dirty="0" smtClean="0"/>
              <a:t>.</a:t>
            </a:r>
            <a:endParaRPr lang="bg-BG" sz="2000" dirty="0"/>
          </a:p>
        </p:txBody>
      </p:sp>
      <p:pic>
        <p:nvPicPr>
          <p:cNvPr id="4" name="Картина 3" descr="262172501_6551114551627623_393456075642664255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345638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62585403_6551125328293212_57528159976633717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05064"/>
            <a:ext cx="360040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46665031_6317523251653422_98439214974871393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005064"/>
            <a:ext cx="3600400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45365400_4508288359207297_749435536363297402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268760"/>
            <a:ext cx="352839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261903724_4665815110121287_3488723914679086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4664"/>
            <a:ext cx="2592288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 descr="269859466_4751094348260029_868167087444324559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005064"/>
            <a:ext cx="230425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69906230_4751093134926817_392892200533886564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005064"/>
            <a:ext cx="2376264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68087545_4724027017633429_897737922267520813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077072"/>
            <a:ext cx="2376264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1239082_4793795317323265_896319323926811292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76672"/>
            <a:ext cx="2664296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4499992" y="404664"/>
            <a:ext cx="785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К</a:t>
            </a: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О</a:t>
            </a: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Л</a:t>
            </a: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Е</a:t>
            </a: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Д</a:t>
            </a: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А</a:t>
            </a:r>
          </a:p>
          <a:p>
            <a:endParaRPr lang="bg-BG" sz="2800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r>
              <a:rPr lang="bg-BG" sz="2800" b="1" dirty="0" smtClean="0">
                <a:solidFill>
                  <a:srgbClr val="FF0000"/>
                </a:solidFill>
                <a:latin typeface="Segoe Print" pitchFamily="2" charset="0"/>
              </a:rPr>
              <a:t>Е</a:t>
            </a:r>
            <a:r>
              <a:rPr lang="bg-BG" sz="2000" b="1" dirty="0" smtClean="0">
                <a:solidFill>
                  <a:srgbClr val="FF0000"/>
                </a:solidFill>
                <a:latin typeface="Segoe Print" pitchFamily="2" charset="0"/>
              </a:rPr>
              <a:t>!</a:t>
            </a:r>
            <a:endParaRPr lang="bg-BG" sz="2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Текстово поле 2"/>
          <p:cNvSpPr txBox="1"/>
          <p:nvPr/>
        </p:nvSpPr>
        <p:spPr>
          <a:xfrm>
            <a:off x="1043608" y="2606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Segoe Print" pitchFamily="2" charset="0"/>
              </a:rPr>
              <a:t>М а р т е н с к и    п р а з н и ц и</a:t>
            </a:r>
            <a:endParaRPr lang="bg-BG" sz="2800" b="1" dirty="0">
              <a:latin typeface="Segoe Print" pitchFamily="2" charset="0"/>
            </a:endParaRPr>
          </a:p>
        </p:txBody>
      </p:sp>
      <p:pic>
        <p:nvPicPr>
          <p:cNvPr id="4" name="Картина 3" descr="155518086_5157341017671657_57057085957692174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2283718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156085165_5157338944338531_818538371027519575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80728"/>
            <a:ext cx="237626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74991128_10166288626870296_855727146074164665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861048"/>
            <a:ext cx="3384376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5349059_10166288626740296_345479620601171825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89040"/>
            <a:ext cx="3456384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274993370_4989939311042197_623298465601146617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052736"/>
            <a:ext cx="230425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/>
          <p:cNvPicPr/>
          <p:nvPr/>
        </p:nvPicPr>
        <p:blipFill>
          <a:blip r:embed="rId3" cstate="print"/>
          <a:srcRect l="9752" t="18824" r="11405" b="15000"/>
          <a:stretch>
            <a:fillRect/>
          </a:stretch>
        </p:blipFill>
        <p:spPr bwMode="auto">
          <a:xfrm>
            <a:off x="1043608" y="1412776"/>
            <a:ext cx="7560840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1115616" y="332656"/>
            <a:ext cx="7566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Segoe Print" pitchFamily="2" charset="0"/>
              </a:rPr>
              <a:t>Най-дългата мартеница – традиция в ДГ ,, Радост”</a:t>
            </a:r>
            <a:endParaRPr lang="bg-BG" sz="28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99592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Segoe Print" pitchFamily="2" charset="0"/>
              </a:rPr>
              <a:t>Благовец  и  Лазаровден</a:t>
            </a:r>
            <a:endParaRPr lang="bg-BG" sz="3200" b="1" dirty="0">
              <a:latin typeface="Segoe Print" pitchFamily="2" charset="0"/>
            </a:endParaRPr>
          </a:p>
        </p:txBody>
      </p:sp>
      <p:pic>
        <p:nvPicPr>
          <p:cNvPr id="5" name="Картина 4" descr="259415407_6500607110011701_96844430938629995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31236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59380141_6500607510011661_143407841893292764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340768"/>
            <a:ext cx="3456384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8610492_1017717358851555_745945241268349322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89040"/>
            <a:ext cx="3384376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278595738_548489003284794_500902350571781559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861048"/>
            <a:ext cx="374441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59632" y="4046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latin typeface="Segoe Print" pitchFamily="2" charset="0"/>
              </a:rPr>
              <a:t>Р о д о л ю б и е</a:t>
            </a:r>
            <a:endParaRPr lang="bg-BG" sz="4000" b="1" dirty="0">
              <a:latin typeface="Segoe Print" pitchFamily="2" charset="0"/>
            </a:endParaRPr>
          </a:p>
        </p:txBody>
      </p:sp>
      <p:pic>
        <p:nvPicPr>
          <p:cNvPr id="4" name="Картина 3" descr="194577968_5622389521166802_741902570420397809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352839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4221851_7063513297054410_577551797805534562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340768"/>
            <a:ext cx="3600400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74255908_7063512787054461_39837523343233065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221088"/>
            <a:ext cx="5688632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115616" y="4046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Segoe Print" pitchFamily="2" charset="0"/>
              </a:rPr>
              <a:t>К ъ т о в е     з а      и г р а</a:t>
            </a:r>
            <a:endParaRPr lang="bg-BG" sz="2800" b="1" dirty="0">
              <a:latin typeface="Segoe Print" pitchFamily="2" charset="0"/>
            </a:endParaRPr>
          </a:p>
        </p:txBody>
      </p:sp>
      <p:pic>
        <p:nvPicPr>
          <p:cNvPr id="4" name="Картина 3" descr="278120820_285746243751410_30943282022328102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3600400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7306718_699352504714508_59164025405904416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052736"/>
            <a:ext cx="3888432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77323229_5037692336325004_229337677782892969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221088"/>
            <a:ext cx="2016224" cy="2183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7833909_524153335816264_109530838266586808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221088"/>
            <a:ext cx="223224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277926572_457604632828953_101353789368803574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221088"/>
            <a:ext cx="2880320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43608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Segoe Print" pitchFamily="2" charset="0"/>
              </a:rPr>
              <a:t>М о е т о    г а р д е р о б ч е</a:t>
            </a:r>
            <a:endParaRPr lang="bg-BG" sz="2400" b="1" dirty="0">
              <a:latin typeface="Segoe Print" pitchFamily="2" charset="0"/>
            </a:endParaRPr>
          </a:p>
        </p:txBody>
      </p:sp>
      <p:pic>
        <p:nvPicPr>
          <p:cNvPr id="4" name="Картина 3" descr="277416014_680644213187145_30439187888076069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763284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7897525_1021612805431824_575343077026085133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933056"/>
            <a:ext cx="763284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30141" r="17266" b="18672"/>
          <a:stretch>
            <a:fillRect/>
          </a:stretch>
        </p:blipFill>
        <p:spPr bwMode="auto">
          <a:xfrm>
            <a:off x="899592" y="332656"/>
            <a:ext cx="777686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Картина 2" descr="159217716_889350235191016_334855467277079216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244827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Картина 3" descr="248013998_6354489604623453_54927320372126460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933056"/>
            <a:ext cx="208823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60055367_6517422658330146_599222735048545987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933056"/>
            <a:ext cx="2520280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69755786_4747861515249979_92678418905057481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124744"/>
            <a:ext cx="244827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3696433_7020845847987822_817484101236483272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124744"/>
            <a:ext cx="230425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260727616_6517422154996863_512502972095231575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3933056"/>
            <a:ext cx="2304256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ово поле 8"/>
          <p:cNvSpPr txBox="1"/>
          <p:nvPr/>
        </p:nvSpPr>
        <p:spPr>
          <a:xfrm>
            <a:off x="1547665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Segoe Print" pitchFamily="2" charset="0"/>
              </a:rPr>
              <a:t>Т  е  х  н  о  л  о  г  и  и</a:t>
            </a:r>
            <a:endParaRPr lang="bg-BG" sz="32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71600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Segoe Print" pitchFamily="2" charset="0"/>
              </a:rPr>
              <a:t>Л е т н и    з а б а в л е н и я</a:t>
            </a:r>
            <a:endParaRPr lang="bg-BG" sz="3200" b="1" dirty="0">
              <a:latin typeface="Segoe Print" pitchFamily="2" charset="0"/>
            </a:endParaRPr>
          </a:p>
        </p:txBody>
      </p:sp>
      <p:pic>
        <p:nvPicPr>
          <p:cNvPr id="4" name="Картина 3" descr="278546590_1004941420127908_490797943209237724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340768"/>
            <a:ext cx="3168352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8626543_317622483814922_603256289978124205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149080"/>
            <a:ext cx="5976663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78657935_510752873927360_468807530445332134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268760"/>
            <a:ext cx="3136349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55576" y="404664"/>
            <a:ext cx="784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>
                <a:latin typeface="Segoe Print" pitchFamily="2" charset="0"/>
              </a:rPr>
              <a:t>Ден на самоуправлението – традиция в ДГ ,, Радост”</a:t>
            </a:r>
            <a:endParaRPr lang="bg-BG" sz="2800" b="1" dirty="0">
              <a:latin typeface="Segoe Print" pitchFamily="2" charset="0"/>
            </a:endParaRPr>
          </a:p>
        </p:txBody>
      </p:sp>
      <p:pic>
        <p:nvPicPr>
          <p:cNvPr id="4" name="Картина 3" descr="278908865_372938048079247_17119169313595417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7718623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8913089_1076722679546651_514885145174286549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068960"/>
            <a:ext cx="7560840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278961442_288426106680682_334041600931448232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869160"/>
            <a:ext cx="7548512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71600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latin typeface="Segoe Print" pitchFamily="2" charset="0"/>
              </a:rPr>
              <a:t>Р о ж д е н и   д н и</a:t>
            </a:r>
            <a:endParaRPr lang="bg-BG" sz="3200" dirty="0">
              <a:latin typeface="Segoe Print" pitchFamily="2" charset="0"/>
            </a:endParaRPr>
          </a:p>
        </p:txBody>
      </p:sp>
      <p:pic>
        <p:nvPicPr>
          <p:cNvPr id="4" name="Картина 3" descr="150709017_5083115675094192_29465408635676727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52736"/>
            <a:ext cx="4032448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277303316_5053357194700408_15320202464364481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212976"/>
            <a:ext cx="3960440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271813303_4816945031674960_476642340947769009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052736"/>
            <a:ext cx="3291830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899592" y="476672"/>
            <a:ext cx="763284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Segoe Print" pitchFamily="2" charset="0"/>
              </a:rPr>
              <a:t>Форми</a:t>
            </a:r>
            <a:r>
              <a:rPr lang="ru-RU" sz="2800" b="1" dirty="0" smtClean="0">
                <a:latin typeface="Segoe Print" pitchFamily="2" charset="0"/>
              </a:rPr>
              <a:t> на </a:t>
            </a:r>
            <a:r>
              <a:rPr lang="ru-RU" sz="2800" b="1" dirty="0" err="1" smtClean="0">
                <a:latin typeface="Segoe Print" pitchFamily="2" charset="0"/>
              </a:rPr>
              <a:t>педагогическо</a:t>
            </a:r>
            <a:r>
              <a:rPr lang="ru-RU" sz="2800" b="1" dirty="0" smtClean="0">
                <a:latin typeface="Segoe Print" pitchFamily="2" charset="0"/>
              </a:rPr>
              <a:t> взаимодействие.</a:t>
            </a:r>
          </a:p>
          <a:p>
            <a:endParaRPr lang="ru-RU" b="1" dirty="0" smtClean="0">
              <a:latin typeface="Segoe Print" pitchFamily="2" charset="0"/>
            </a:endParaRPr>
          </a:p>
          <a:p>
            <a:pPr algn="ctr"/>
            <a:r>
              <a:rPr lang="ru-RU" sz="1600" dirty="0" err="1" smtClean="0">
                <a:latin typeface="Segoe Print" pitchFamily="2" charset="0"/>
              </a:rPr>
              <a:t>Педагогическото</a:t>
            </a:r>
            <a:r>
              <a:rPr lang="ru-RU" sz="1600" dirty="0" smtClean="0">
                <a:latin typeface="Segoe Print" pitchFamily="2" charset="0"/>
              </a:rPr>
              <a:t> взаимодействие в </a:t>
            </a:r>
            <a:r>
              <a:rPr lang="ru-RU" sz="1600" dirty="0" err="1" smtClean="0">
                <a:latin typeface="Segoe Print" pitchFamily="2" charset="0"/>
              </a:rPr>
              <a:t>предучилищното</a:t>
            </a:r>
            <a:r>
              <a:rPr lang="ru-RU" sz="1600" dirty="0" smtClean="0">
                <a:latin typeface="Segoe Print" pitchFamily="2" charset="0"/>
              </a:rPr>
              <a:t> образование се </a:t>
            </a:r>
            <a:r>
              <a:rPr lang="ru-RU" sz="1600" dirty="0" err="1" smtClean="0">
                <a:latin typeface="Segoe Print" pitchFamily="2" charset="0"/>
              </a:rPr>
              <a:t>организира</a:t>
            </a:r>
            <a:r>
              <a:rPr lang="ru-RU" sz="1600" dirty="0" smtClean="0">
                <a:latin typeface="Segoe Print" pitchFamily="2" charset="0"/>
              </a:rPr>
              <a:t> в </a:t>
            </a:r>
            <a:r>
              <a:rPr lang="ru-RU" sz="1600" dirty="0" err="1" smtClean="0">
                <a:latin typeface="Segoe Print" pitchFamily="2" charset="0"/>
              </a:rPr>
              <a:t>основни</a:t>
            </a:r>
            <a:r>
              <a:rPr lang="ru-RU" sz="1600" dirty="0" smtClean="0">
                <a:latin typeface="Segoe Print" pitchFamily="2" charset="0"/>
              </a:rPr>
              <a:t>  и  </a:t>
            </a:r>
            <a:r>
              <a:rPr lang="ru-RU" sz="1600" dirty="0" err="1" smtClean="0">
                <a:latin typeface="Segoe Print" pitchFamily="2" charset="0"/>
              </a:rPr>
              <a:t>допълнителни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форми</a:t>
            </a:r>
            <a:r>
              <a:rPr lang="ru-RU" sz="1600" dirty="0" smtClean="0">
                <a:latin typeface="Segoe Print" pitchFamily="2" charset="0"/>
              </a:rPr>
              <a:t>. Те се </a:t>
            </a:r>
            <a:r>
              <a:rPr lang="ru-RU" sz="1600" dirty="0" err="1" smtClean="0">
                <a:latin typeface="Segoe Print" pitchFamily="2" charset="0"/>
              </a:rPr>
              <a:t>организират</a:t>
            </a:r>
            <a:r>
              <a:rPr lang="ru-RU" sz="1600" dirty="0" smtClean="0">
                <a:latin typeface="Segoe Print" pitchFamily="2" charset="0"/>
              </a:rPr>
              <a:t> в </a:t>
            </a:r>
            <a:r>
              <a:rPr lang="ru-RU" sz="1600" dirty="0" err="1" smtClean="0">
                <a:latin typeface="Segoe Print" pitchFamily="2" charset="0"/>
              </a:rPr>
              <a:t>съответствие</a:t>
            </a:r>
            <a:r>
              <a:rPr lang="ru-RU" sz="1600" dirty="0" smtClean="0">
                <a:latin typeface="Segoe Print" pitchFamily="2" charset="0"/>
              </a:rPr>
              <a:t> с </a:t>
            </a:r>
            <a:r>
              <a:rPr lang="ru-RU" sz="1600" dirty="0" err="1" smtClean="0">
                <a:latin typeface="Segoe Print" pitchFamily="2" charset="0"/>
              </a:rPr>
              <a:t>настоящата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програмна</a:t>
            </a:r>
            <a:r>
              <a:rPr lang="ru-RU" sz="1600" dirty="0" smtClean="0">
                <a:latin typeface="Segoe Print" pitchFamily="2" charset="0"/>
              </a:rPr>
              <a:t> система по </a:t>
            </a:r>
            <a:r>
              <a:rPr lang="ru-RU" sz="1600" dirty="0" err="1" smtClean="0">
                <a:latin typeface="Segoe Print" pitchFamily="2" charset="0"/>
              </a:rPr>
              <a:t>образователните</a:t>
            </a:r>
            <a:r>
              <a:rPr lang="ru-RU" sz="1600" dirty="0" smtClean="0">
                <a:latin typeface="Segoe Print" pitchFamily="2" charset="0"/>
              </a:rPr>
              <a:t> направления, </a:t>
            </a:r>
            <a:r>
              <a:rPr lang="ru-RU" sz="1600" dirty="0" err="1" smtClean="0">
                <a:latin typeface="Segoe Print" pitchFamily="2" charset="0"/>
              </a:rPr>
              <a:t>като</a:t>
            </a:r>
            <a:r>
              <a:rPr lang="ru-RU" sz="1600" dirty="0" smtClean="0">
                <a:latin typeface="Segoe Print" pitchFamily="2" charset="0"/>
              </a:rPr>
              <a:t> се </a:t>
            </a:r>
            <a:r>
              <a:rPr lang="ru-RU" sz="1600" dirty="0" err="1" smtClean="0">
                <a:latin typeface="Segoe Print" pitchFamily="2" charset="0"/>
              </a:rPr>
              <a:t>зачитат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интересите</a:t>
            </a:r>
            <a:r>
              <a:rPr lang="ru-RU" sz="1600" dirty="0" smtClean="0">
                <a:latin typeface="Segoe Print" pitchFamily="2" charset="0"/>
              </a:rPr>
              <a:t> и </a:t>
            </a:r>
            <a:r>
              <a:rPr lang="ru-RU" sz="1600" dirty="0" err="1" smtClean="0">
                <a:latin typeface="Segoe Print" pitchFamily="2" charset="0"/>
              </a:rPr>
              <a:t>потребностите</a:t>
            </a:r>
            <a:r>
              <a:rPr lang="ru-RU" sz="1600" dirty="0" smtClean="0">
                <a:latin typeface="Segoe Print" pitchFamily="2" charset="0"/>
              </a:rPr>
              <a:t> на </a:t>
            </a:r>
            <a:r>
              <a:rPr lang="ru-RU" sz="1600" dirty="0" err="1" smtClean="0">
                <a:latin typeface="Segoe Print" pitchFamily="2" charset="0"/>
              </a:rPr>
              <a:t>децата</a:t>
            </a:r>
            <a:r>
              <a:rPr lang="ru-RU" sz="1600" dirty="0" smtClean="0">
                <a:latin typeface="Segoe Print" pitchFamily="2" charset="0"/>
              </a:rPr>
              <a:t>.</a:t>
            </a:r>
          </a:p>
          <a:p>
            <a:pPr algn="ctr"/>
            <a:endParaRPr lang="ru-RU" sz="1400" dirty="0" smtClean="0">
              <a:latin typeface="Segoe Print" pitchFamily="2" charset="0"/>
            </a:endParaRPr>
          </a:p>
          <a:p>
            <a:pPr algn="ctr"/>
            <a:r>
              <a:rPr lang="ru-RU" sz="2000" b="1" dirty="0" err="1" smtClean="0">
                <a:latin typeface="Segoe Print" pitchFamily="2" charset="0"/>
              </a:rPr>
              <a:t>Основна</a:t>
            </a:r>
            <a:r>
              <a:rPr lang="ru-RU" sz="2000" b="1" dirty="0" smtClean="0">
                <a:latin typeface="Segoe Print" pitchFamily="2" charset="0"/>
              </a:rPr>
              <a:t> форма:  </a:t>
            </a:r>
            <a:r>
              <a:rPr lang="ru-RU" sz="2000" b="1" dirty="0" err="1" smtClean="0">
                <a:latin typeface="Segoe Print" pitchFamily="2" charset="0"/>
              </a:rPr>
              <a:t>педагогическа</a:t>
            </a:r>
            <a:r>
              <a:rPr lang="ru-RU" sz="2000" b="1" dirty="0" smtClean="0">
                <a:latin typeface="Segoe Print" pitchFamily="2" charset="0"/>
              </a:rPr>
              <a:t> ситуация </a:t>
            </a:r>
          </a:p>
          <a:p>
            <a:pPr algn="ctr"/>
            <a:endParaRPr lang="ru-RU" sz="1400" dirty="0" smtClean="0">
              <a:latin typeface="Segoe Print" pitchFamily="2" charset="0"/>
            </a:endParaRPr>
          </a:p>
          <a:p>
            <a:pPr algn="ctr"/>
            <a:r>
              <a:rPr lang="ru-RU" sz="2000" dirty="0" smtClean="0">
                <a:latin typeface="Segoe Print" pitchFamily="2" charset="0"/>
              </a:rPr>
              <a:t>по </a:t>
            </a:r>
            <a:r>
              <a:rPr lang="ru-RU" sz="2000" dirty="0" err="1" smtClean="0">
                <a:latin typeface="Segoe Print" pitchFamily="2" charset="0"/>
              </a:rPr>
              <a:t>Образователни</a:t>
            </a:r>
            <a:r>
              <a:rPr lang="ru-RU" sz="2000" dirty="0" smtClean="0">
                <a:latin typeface="Segoe Print" pitchFamily="2" charset="0"/>
              </a:rPr>
              <a:t> направления:</a:t>
            </a:r>
          </a:p>
          <a:p>
            <a:pPr algn="ctr"/>
            <a:endParaRPr lang="ru-RU" sz="1400" dirty="0" smtClean="0">
              <a:latin typeface="Segoe Print" pitchFamily="2" charset="0"/>
            </a:endParaRPr>
          </a:p>
          <a:p>
            <a:pPr algn="ctr"/>
            <a:r>
              <a:rPr lang="ru-RU" sz="1400" b="1" dirty="0" err="1" smtClean="0">
                <a:latin typeface="Segoe Print" pitchFamily="2" charset="0"/>
              </a:rPr>
              <a:t>Български</a:t>
            </a:r>
            <a:r>
              <a:rPr lang="ru-RU" sz="1400" b="1" dirty="0" smtClean="0">
                <a:latin typeface="Segoe Print" pitchFamily="2" charset="0"/>
              </a:rPr>
              <a:t> </a:t>
            </a:r>
            <a:r>
              <a:rPr lang="ru-RU" sz="1400" b="1" dirty="0" err="1" smtClean="0">
                <a:latin typeface="Segoe Print" pitchFamily="2" charset="0"/>
              </a:rPr>
              <a:t>език</a:t>
            </a:r>
            <a:r>
              <a:rPr lang="ru-RU" sz="1400" b="1" dirty="0" smtClean="0">
                <a:latin typeface="Segoe Print" pitchFamily="2" charset="0"/>
              </a:rPr>
              <a:t> и литература</a:t>
            </a:r>
          </a:p>
          <a:p>
            <a:pPr algn="ctr"/>
            <a:endParaRPr lang="ru-RU" sz="1400" b="1" dirty="0" smtClean="0">
              <a:latin typeface="Segoe Print" pitchFamily="2" charset="0"/>
            </a:endParaRPr>
          </a:p>
          <a:p>
            <a:pPr algn="ctr"/>
            <a:r>
              <a:rPr lang="ru-RU" sz="1400" b="1" dirty="0" smtClean="0">
                <a:latin typeface="Segoe Print" pitchFamily="2" charset="0"/>
              </a:rPr>
              <a:t>Математика</a:t>
            </a:r>
          </a:p>
          <a:p>
            <a:pPr algn="ctr"/>
            <a:endParaRPr lang="ru-RU" sz="1400" b="1" dirty="0" smtClean="0">
              <a:latin typeface="Segoe Print" pitchFamily="2" charset="0"/>
            </a:endParaRPr>
          </a:p>
          <a:p>
            <a:pPr algn="ctr"/>
            <a:r>
              <a:rPr lang="ru-RU" sz="1400" b="1" dirty="0" err="1" smtClean="0">
                <a:latin typeface="Segoe Print" pitchFamily="2" charset="0"/>
              </a:rPr>
              <a:t>Околен</a:t>
            </a:r>
            <a:r>
              <a:rPr lang="ru-RU" sz="1400" b="1" dirty="0" smtClean="0">
                <a:latin typeface="Segoe Print" pitchFamily="2" charset="0"/>
              </a:rPr>
              <a:t> свят</a:t>
            </a:r>
          </a:p>
          <a:p>
            <a:pPr algn="ctr"/>
            <a:endParaRPr lang="ru-RU" sz="1400" b="1" dirty="0" smtClean="0">
              <a:latin typeface="Segoe Print" pitchFamily="2" charset="0"/>
            </a:endParaRPr>
          </a:p>
          <a:p>
            <a:pPr algn="ctr"/>
            <a:r>
              <a:rPr lang="ru-RU" sz="1400" b="1" dirty="0" err="1" smtClean="0">
                <a:latin typeface="Segoe Print" pitchFamily="2" charset="0"/>
              </a:rPr>
              <a:t>Изобразително</a:t>
            </a:r>
            <a:r>
              <a:rPr lang="ru-RU" sz="1400" b="1" dirty="0" smtClean="0">
                <a:latin typeface="Segoe Print" pitchFamily="2" charset="0"/>
              </a:rPr>
              <a:t> </a:t>
            </a:r>
            <a:r>
              <a:rPr lang="ru-RU" sz="1400" b="1" dirty="0" err="1" smtClean="0">
                <a:latin typeface="Segoe Print" pitchFamily="2" charset="0"/>
              </a:rPr>
              <a:t>изкуство</a:t>
            </a:r>
            <a:endParaRPr lang="ru-RU" sz="1400" b="1" dirty="0" smtClean="0">
              <a:latin typeface="Segoe Print" pitchFamily="2" charset="0"/>
            </a:endParaRPr>
          </a:p>
          <a:p>
            <a:pPr algn="ctr"/>
            <a:endParaRPr lang="ru-RU" sz="1400" b="1" dirty="0" smtClean="0">
              <a:latin typeface="Segoe Print" pitchFamily="2" charset="0"/>
            </a:endParaRPr>
          </a:p>
          <a:p>
            <a:pPr algn="ctr"/>
            <a:r>
              <a:rPr lang="ru-RU" sz="1400" b="1" dirty="0" err="1" smtClean="0">
                <a:latin typeface="Segoe Print" pitchFamily="2" charset="0"/>
              </a:rPr>
              <a:t>Физическа</a:t>
            </a:r>
            <a:r>
              <a:rPr lang="ru-RU" sz="1400" b="1" dirty="0" smtClean="0">
                <a:latin typeface="Segoe Print" pitchFamily="2" charset="0"/>
              </a:rPr>
              <a:t> </a:t>
            </a:r>
            <a:r>
              <a:rPr lang="ru-RU" sz="1400" b="1" dirty="0" err="1" smtClean="0">
                <a:latin typeface="Segoe Print" pitchFamily="2" charset="0"/>
              </a:rPr>
              <a:t>култура</a:t>
            </a:r>
            <a:endParaRPr lang="ru-RU" sz="1400" b="1" dirty="0" smtClean="0">
              <a:latin typeface="Segoe Print" pitchFamily="2" charset="0"/>
            </a:endParaRPr>
          </a:p>
          <a:p>
            <a:pPr algn="ctr"/>
            <a:endParaRPr lang="ru-RU" sz="1400" b="1" dirty="0" smtClean="0">
              <a:latin typeface="Segoe Print" pitchFamily="2" charset="0"/>
            </a:endParaRPr>
          </a:p>
          <a:p>
            <a:pPr algn="ctr"/>
            <a:r>
              <a:rPr lang="ru-RU" sz="1400" b="1" dirty="0" err="1" smtClean="0">
                <a:latin typeface="Segoe Print" pitchFamily="2" charset="0"/>
              </a:rPr>
              <a:t>Конструиране</a:t>
            </a:r>
            <a:r>
              <a:rPr lang="ru-RU" sz="1400" b="1" dirty="0" smtClean="0">
                <a:latin typeface="Segoe Print" pitchFamily="2" charset="0"/>
              </a:rPr>
              <a:t> и технологии</a:t>
            </a:r>
          </a:p>
          <a:p>
            <a:endParaRPr lang="ru-RU" dirty="0" smtClean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971600" y="620688"/>
            <a:ext cx="77048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Segoe Print" pitchFamily="2" charset="0"/>
              </a:rPr>
              <a:t>Допълнителна</a:t>
            </a:r>
            <a:r>
              <a:rPr lang="ru-RU" sz="3200" b="1" dirty="0" smtClean="0">
                <a:latin typeface="Segoe Print" pitchFamily="2" charset="0"/>
              </a:rPr>
              <a:t> форма: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dirty="0" err="1" smtClean="0">
                <a:latin typeface="Segoe Print" pitchFamily="2" charset="0"/>
              </a:rPr>
              <a:t>игрова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дейност</a:t>
            </a:r>
            <a:endParaRPr lang="ru-RU" sz="2400" dirty="0" smtClean="0">
              <a:latin typeface="Segoe Print" pitchFamily="2" charset="0"/>
            </a:endParaRPr>
          </a:p>
          <a:p>
            <a:pPr algn="ctr"/>
            <a:endParaRPr lang="ru-RU" sz="2400" dirty="0" smtClean="0">
              <a:latin typeface="Segoe Print" pitchFamily="2" charset="0"/>
            </a:endParaRPr>
          </a:p>
          <a:p>
            <a:pPr algn="ctr"/>
            <a:r>
              <a:rPr lang="ru-RU" sz="2400" dirty="0" err="1" smtClean="0">
                <a:latin typeface="Segoe Print" pitchFamily="2" charset="0"/>
              </a:rPr>
              <a:t>разходки</a:t>
            </a:r>
            <a:r>
              <a:rPr lang="ru-RU" sz="2400" dirty="0" smtClean="0">
                <a:latin typeface="Segoe Print" pitchFamily="2" charset="0"/>
              </a:rPr>
              <a:t>, </a:t>
            </a:r>
            <a:r>
              <a:rPr lang="ru-RU" sz="2400" dirty="0" err="1" smtClean="0">
                <a:latin typeface="Segoe Print" pitchFamily="2" charset="0"/>
              </a:rPr>
              <a:t>екскурзии</a:t>
            </a:r>
            <a:endParaRPr lang="ru-RU" sz="2400" dirty="0" smtClean="0">
              <a:latin typeface="Segoe Print" pitchFamily="2" charset="0"/>
            </a:endParaRPr>
          </a:p>
          <a:p>
            <a:pPr algn="ctr"/>
            <a:endParaRPr lang="ru-RU" sz="2400" dirty="0" smtClean="0">
              <a:latin typeface="Segoe Print" pitchFamily="2" charset="0"/>
            </a:endParaRPr>
          </a:p>
          <a:p>
            <a:pPr algn="ctr"/>
            <a:r>
              <a:rPr lang="ru-RU" sz="2400" dirty="0" err="1" smtClean="0">
                <a:latin typeface="Segoe Print" pitchFamily="2" charset="0"/>
              </a:rPr>
              <a:t>спортни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дейности</a:t>
            </a:r>
            <a:endParaRPr lang="ru-RU" sz="2400" dirty="0" smtClean="0">
              <a:latin typeface="Segoe Print" pitchFamily="2" charset="0"/>
            </a:endParaRPr>
          </a:p>
          <a:p>
            <a:pPr algn="ctr"/>
            <a:endParaRPr lang="ru-RU" sz="2400" dirty="0" smtClean="0">
              <a:latin typeface="Segoe Print" pitchFamily="2" charset="0"/>
            </a:endParaRPr>
          </a:p>
          <a:p>
            <a:pPr algn="ctr"/>
            <a:r>
              <a:rPr lang="ru-RU" sz="2400" dirty="0" smtClean="0">
                <a:latin typeface="Segoe Print" pitchFamily="2" charset="0"/>
              </a:rPr>
              <a:t>творчески </a:t>
            </a:r>
            <a:r>
              <a:rPr lang="ru-RU" sz="2400" dirty="0" err="1" smtClean="0">
                <a:latin typeface="Segoe Print" pitchFamily="2" charset="0"/>
              </a:rPr>
              <a:t>дейности</a:t>
            </a:r>
            <a:endParaRPr lang="ru-RU" sz="2400" dirty="0" smtClean="0">
              <a:latin typeface="Segoe Print" pitchFamily="2" charset="0"/>
            </a:endParaRPr>
          </a:p>
          <a:p>
            <a:pPr algn="ctr"/>
            <a:endParaRPr lang="ru-RU" sz="2400" dirty="0" smtClean="0">
              <a:latin typeface="Segoe Print" pitchFamily="2" charset="0"/>
            </a:endParaRPr>
          </a:p>
          <a:p>
            <a:pPr algn="ctr"/>
            <a:r>
              <a:rPr lang="ru-RU" sz="2400" dirty="0" err="1" smtClean="0">
                <a:latin typeface="Segoe Print" pitchFamily="2" charset="0"/>
              </a:rPr>
              <a:t>експериментиране</a:t>
            </a:r>
            <a:r>
              <a:rPr lang="ru-RU" sz="2400" dirty="0" smtClean="0">
                <a:latin typeface="Segoe Print" pitchFamily="2" charset="0"/>
              </a:rPr>
              <a:t> и </a:t>
            </a:r>
            <a:r>
              <a:rPr lang="ru-RU" sz="2400" dirty="0" err="1" smtClean="0">
                <a:latin typeface="Segoe Print" pitchFamily="2" charset="0"/>
              </a:rPr>
              <a:t>елементарни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опити</a:t>
            </a:r>
            <a:endParaRPr lang="ru-RU" sz="2400" dirty="0" smtClean="0">
              <a:latin typeface="Segoe Print" pitchFamily="2" charset="0"/>
            </a:endParaRPr>
          </a:p>
          <a:p>
            <a:pPr algn="ctr"/>
            <a:endParaRPr lang="ru-RU" sz="2400" dirty="0" smtClean="0">
              <a:latin typeface="Segoe Print" pitchFamily="2" charset="0"/>
            </a:endParaRPr>
          </a:p>
          <a:p>
            <a:pPr algn="ctr"/>
            <a:r>
              <a:rPr lang="ru-RU" sz="2400" dirty="0" err="1" smtClean="0">
                <a:latin typeface="Segoe Print" pitchFamily="2" charset="0"/>
              </a:rPr>
              <a:t>празници</a:t>
            </a:r>
            <a:r>
              <a:rPr lang="ru-RU" sz="2400" dirty="0" smtClean="0">
                <a:latin typeface="Segoe Print" pitchFamily="2" charset="0"/>
              </a:rPr>
              <a:t> и развлечения</a:t>
            </a:r>
            <a:endParaRPr lang="ru-RU" sz="24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971600" y="548681"/>
            <a:ext cx="75608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Подходи и </a:t>
            </a:r>
            <a:r>
              <a:rPr lang="ru-RU" sz="3200" b="1" dirty="0" err="1" smtClean="0">
                <a:latin typeface="Segoe Print" pitchFamily="2" charset="0"/>
              </a:rPr>
              <a:t>форми</a:t>
            </a:r>
            <a:r>
              <a:rPr lang="ru-RU" sz="3200" b="1" dirty="0" smtClean="0">
                <a:latin typeface="Segoe Print" pitchFamily="2" charset="0"/>
              </a:rPr>
              <a:t> на </a:t>
            </a:r>
            <a:r>
              <a:rPr lang="ru-RU" sz="3200" b="1" dirty="0" err="1" smtClean="0">
                <a:latin typeface="Segoe Print" pitchFamily="2" charset="0"/>
              </a:rPr>
              <a:t>педагогическо</a:t>
            </a:r>
            <a:r>
              <a:rPr lang="ru-RU" sz="3200" b="1" dirty="0" smtClean="0">
                <a:latin typeface="Segoe Print" pitchFamily="2" charset="0"/>
              </a:rPr>
              <a:t> взаимодействие.</a:t>
            </a:r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sz="2000" b="1" dirty="0" err="1" smtClean="0">
                <a:latin typeface="Segoe Print" pitchFamily="2" charset="0"/>
              </a:rPr>
              <a:t>Програмата</a:t>
            </a:r>
            <a:r>
              <a:rPr lang="ru-RU" sz="2000" b="1" dirty="0" smtClean="0">
                <a:latin typeface="Segoe Print" pitchFamily="2" charset="0"/>
              </a:rPr>
              <a:t> система, по </a:t>
            </a:r>
            <a:r>
              <a:rPr lang="ru-RU" sz="2000" b="1" dirty="0" err="1" smtClean="0">
                <a:latin typeface="Segoe Print" pitchFamily="2" charset="0"/>
              </a:rPr>
              <a:t>която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работи</a:t>
            </a:r>
            <a:r>
              <a:rPr lang="ru-RU" sz="2000" b="1" dirty="0" smtClean="0">
                <a:latin typeface="Segoe Print" pitchFamily="2" charset="0"/>
              </a:rPr>
              <a:t> ДГ„ </a:t>
            </a:r>
            <a:r>
              <a:rPr lang="ru-RU" sz="2000" b="1" dirty="0" err="1" smtClean="0">
                <a:latin typeface="Segoe Print" pitchFamily="2" charset="0"/>
              </a:rPr>
              <a:t>Радост</a:t>
            </a:r>
            <a:r>
              <a:rPr lang="ru-RU" sz="2000" b="1" dirty="0" smtClean="0">
                <a:latin typeface="Segoe Print" pitchFamily="2" charset="0"/>
              </a:rPr>
              <a:t>“ е подчинена на </a:t>
            </a:r>
            <a:r>
              <a:rPr lang="ru-RU" sz="2000" b="1" dirty="0" err="1" smtClean="0">
                <a:latin typeface="Segoe Print" pitchFamily="2" charset="0"/>
              </a:rPr>
              <a:t>психолого-педагогическа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подкрепа</a:t>
            </a:r>
            <a:r>
              <a:rPr lang="ru-RU" sz="2000" b="1" dirty="0" smtClean="0">
                <a:latin typeface="Segoe Print" pitchFamily="2" charset="0"/>
              </a:rPr>
              <a:t> за позитивна социализация и индивидуализация на </a:t>
            </a:r>
            <a:r>
              <a:rPr lang="ru-RU" sz="2000" b="1" dirty="0" err="1" smtClean="0">
                <a:latin typeface="Segoe Print" pitchFamily="2" charset="0"/>
              </a:rPr>
              <a:t>детската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личност</a:t>
            </a:r>
            <a:r>
              <a:rPr lang="ru-RU" sz="2000" b="1" dirty="0" smtClean="0">
                <a:latin typeface="Segoe Print" pitchFamily="2" charset="0"/>
              </a:rPr>
              <a:t> и се </a:t>
            </a:r>
            <a:r>
              <a:rPr lang="ru-RU" sz="2000" b="1" dirty="0" err="1" smtClean="0">
                <a:latin typeface="Segoe Print" pitchFamily="2" charset="0"/>
              </a:rPr>
              <a:t>основава</a:t>
            </a:r>
            <a:r>
              <a:rPr lang="ru-RU" sz="2000" b="1" dirty="0" smtClean="0">
                <a:latin typeface="Segoe Print" pitchFamily="2" charset="0"/>
              </a:rPr>
              <a:t>  на </a:t>
            </a:r>
            <a:r>
              <a:rPr lang="ru-RU" sz="2000" b="1" dirty="0" err="1" smtClean="0">
                <a:latin typeface="Segoe Print" pitchFamily="2" charset="0"/>
              </a:rPr>
              <a:t>съвременни</a:t>
            </a:r>
            <a:r>
              <a:rPr lang="ru-RU" sz="2000" b="1" dirty="0" smtClean="0">
                <a:latin typeface="Segoe Print" pitchFamily="2" charset="0"/>
              </a:rPr>
              <a:t> подходи за развитие на </a:t>
            </a:r>
            <a:r>
              <a:rPr lang="ru-RU" sz="2000" b="1" dirty="0" err="1" smtClean="0">
                <a:latin typeface="Segoe Print" pitchFamily="2" charset="0"/>
              </a:rPr>
              <a:t>тази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личност</a:t>
            </a:r>
            <a:r>
              <a:rPr lang="ru-RU" sz="2000" b="1" dirty="0" smtClean="0">
                <a:latin typeface="Segoe Print" pitchFamily="2" charset="0"/>
              </a:rPr>
              <a:t>.</a:t>
            </a:r>
          </a:p>
          <a:p>
            <a:pPr algn="ctr"/>
            <a:endParaRPr lang="ru-RU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Segoe Print" pitchFamily="2" charset="0"/>
              </a:rPr>
              <a:t>    </a:t>
            </a:r>
            <a:r>
              <a:rPr lang="ru-RU" b="1" dirty="0" err="1" smtClean="0">
                <a:latin typeface="Segoe Print" pitchFamily="2" charset="0"/>
              </a:rPr>
              <a:t>хуманно-личностен</a:t>
            </a:r>
            <a:r>
              <a:rPr lang="ru-RU" b="1" dirty="0" smtClean="0">
                <a:latin typeface="Segoe Print" pitchFamily="2" charset="0"/>
              </a:rPr>
              <a:t>  и  индивидуален</a:t>
            </a:r>
          </a:p>
          <a:p>
            <a:pPr algn="ctr"/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latin typeface="Segoe Print" pitchFamily="2" charset="0"/>
              </a:rPr>
              <a:t>  </a:t>
            </a:r>
            <a:r>
              <a:rPr lang="ru-RU" b="1" dirty="0" err="1" smtClean="0">
                <a:latin typeface="Segoe Print" pitchFamily="2" charset="0"/>
              </a:rPr>
              <a:t>игрови</a:t>
            </a:r>
            <a:r>
              <a:rPr lang="ru-RU" b="1" dirty="0" smtClean="0">
                <a:latin typeface="Segoe Print" pitchFamily="2" charset="0"/>
              </a:rPr>
              <a:t>   и   </a:t>
            </a:r>
            <a:r>
              <a:rPr lang="ru-RU" b="1" dirty="0" err="1" smtClean="0">
                <a:latin typeface="Segoe Print" pitchFamily="2" charset="0"/>
              </a:rPr>
              <a:t>ситуационен</a:t>
            </a:r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latin typeface="Segoe Print" pitchFamily="2" charset="0"/>
              </a:rPr>
              <a:t>  комплексно - </a:t>
            </a:r>
            <a:r>
              <a:rPr lang="ru-RU" b="1" dirty="0" err="1" smtClean="0">
                <a:latin typeface="Segoe Print" pitchFamily="2" charset="0"/>
              </a:rPr>
              <a:t>интегрален</a:t>
            </a:r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latin typeface="Segoe Print" pitchFamily="2" charset="0"/>
              </a:rPr>
              <a:t> системно-структурен</a:t>
            </a:r>
          </a:p>
          <a:p>
            <a:pPr algn="ctr">
              <a:buFont typeface="Wingdings" pitchFamily="2" charset="2"/>
              <a:buChar char="q"/>
            </a:pPr>
            <a:endParaRPr lang="ru-RU" b="1" dirty="0" smtClean="0">
              <a:latin typeface="Segoe Print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b="1" dirty="0" smtClean="0">
                <a:latin typeface="Segoe Print" pitchFamily="2" charset="0"/>
              </a:rPr>
              <a:t>  </a:t>
            </a:r>
            <a:r>
              <a:rPr lang="ru-RU" b="1" dirty="0" err="1" smtClean="0">
                <a:latin typeface="Segoe Print" pitchFamily="2" charset="0"/>
              </a:rPr>
              <a:t>дейностен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899592" y="476673"/>
            <a:ext cx="76328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Print" pitchFamily="2" charset="0"/>
              </a:rPr>
              <a:t>СКЪПИ РОДИТЕЛИ,</a:t>
            </a:r>
          </a:p>
          <a:p>
            <a:pPr algn="ctr"/>
            <a:endParaRPr lang="ru-RU" sz="3200" b="1" dirty="0" smtClean="0">
              <a:latin typeface="Segoe Print" pitchFamily="2" charset="0"/>
            </a:endParaRPr>
          </a:p>
          <a:p>
            <a:pPr algn="ctr"/>
            <a:r>
              <a:rPr lang="ru-RU" sz="2000" dirty="0" smtClean="0">
                <a:latin typeface="Segoe Print" pitchFamily="2" charset="0"/>
              </a:rPr>
              <a:t>Знаем, </a:t>
            </a:r>
            <a:r>
              <a:rPr lang="ru-RU" sz="2000" dirty="0" err="1" smtClean="0">
                <a:latin typeface="Segoe Print" pitchFamily="2" charset="0"/>
              </a:rPr>
              <a:t>че</a:t>
            </a:r>
            <a:r>
              <a:rPr lang="ru-RU" sz="2000" dirty="0" smtClean="0">
                <a:latin typeface="Segoe Print" pitchFamily="2" charset="0"/>
              </a:rPr>
              <a:t> е трудно да поверите </a:t>
            </a:r>
            <a:r>
              <a:rPr lang="ru-RU" sz="2000" dirty="0" err="1" smtClean="0">
                <a:latin typeface="Segoe Print" pitchFamily="2" charset="0"/>
              </a:rPr>
              <a:t>детето</a:t>
            </a:r>
            <a:r>
              <a:rPr lang="ru-RU" sz="2000" dirty="0" smtClean="0">
                <a:latin typeface="Segoe Print" pitchFamily="2" charset="0"/>
              </a:rPr>
              <a:t> си на </a:t>
            </a:r>
            <a:r>
              <a:rPr lang="ru-RU" sz="2000" dirty="0" err="1" smtClean="0">
                <a:latin typeface="Segoe Print" pitchFamily="2" charset="0"/>
              </a:rPr>
              <a:t>непознати</a:t>
            </a:r>
            <a:r>
              <a:rPr lang="ru-RU" sz="2000" dirty="0" smtClean="0">
                <a:latin typeface="Segoe Print" pitchFamily="2" charset="0"/>
              </a:rPr>
              <a:t> хора, </a:t>
            </a:r>
            <a:r>
              <a:rPr lang="ru-RU" sz="2000" dirty="0" err="1" smtClean="0">
                <a:latin typeface="Segoe Print" pitchFamily="2" charset="0"/>
              </a:rPr>
              <a:t>защото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ние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също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сме</a:t>
            </a:r>
            <a:r>
              <a:rPr lang="ru-RU" sz="2000" dirty="0" smtClean="0">
                <a:latin typeface="Segoe Print" pitchFamily="2" charset="0"/>
              </a:rPr>
              <a:t> родители. Трудно е, </a:t>
            </a:r>
            <a:r>
              <a:rPr lang="ru-RU" sz="2000" dirty="0" err="1" smtClean="0">
                <a:latin typeface="Segoe Print" pitchFamily="2" charset="0"/>
              </a:rPr>
              <a:t>защото</a:t>
            </a:r>
            <a:r>
              <a:rPr lang="ru-RU" sz="2000" dirty="0" smtClean="0">
                <a:latin typeface="Segoe Print" pitchFamily="2" charset="0"/>
              </a:rPr>
              <a:t> за </a:t>
            </a:r>
            <a:r>
              <a:rPr lang="ru-RU" sz="2000" dirty="0" err="1" smtClean="0">
                <a:latin typeface="Segoe Print" pitchFamily="2" charset="0"/>
              </a:rPr>
              <a:t>всеки</a:t>
            </a:r>
            <a:r>
              <a:rPr lang="ru-RU" sz="2000" dirty="0" smtClean="0">
                <a:latin typeface="Segoe Print" pitchFamily="2" charset="0"/>
              </a:rPr>
              <a:t> от нас е важно </a:t>
            </a:r>
            <a:r>
              <a:rPr lang="ru-RU" sz="2000" dirty="0" err="1" smtClean="0">
                <a:latin typeface="Segoe Print" pitchFamily="2" charset="0"/>
              </a:rPr>
              <a:t>най-скъпото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му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същество</a:t>
            </a:r>
            <a:r>
              <a:rPr lang="ru-RU" sz="2000" dirty="0" smtClean="0">
                <a:latin typeface="Segoe Print" pitchFamily="2" charset="0"/>
              </a:rPr>
              <a:t> да </a:t>
            </a:r>
            <a:r>
              <a:rPr lang="ru-RU" sz="2000" dirty="0" err="1" smtClean="0">
                <a:latin typeface="Segoe Print" pitchFamily="2" charset="0"/>
              </a:rPr>
              <a:t>бъде</a:t>
            </a:r>
            <a:r>
              <a:rPr lang="ru-RU" sz="2000" dirty="0" smtClean="0">
                <a:latin typeface="Segoe Print" pitchFamily="2" charset="0"/>
              </a:rPr>
              <a:t> на </a:t>
            </a:r>
            <a:r>
              <a:rPr lang="ru-RU" sz="2000" dirty="0" err="1" smtClean="0">
                <a:latin typeface="Segoe Print" pitchFamily="2" charset="0"/>
              </a:rPr>
              <a:t>сигурно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място</a:t>
            </a:r>
            <a:r>
              <a:rPr lang="ru-RU" sz="2000" dirty="0" smtClean="0">
                <a:latin typeface="Segoe Print" pitchFamily="2" charset="0"/>
              </a:rPr>
              <a:t>, </a:t>
            </a:r>
            <a:r>
              <a:rPr lang="ru-RU" sz="2000" dirty="0" err="1" smtClean="0">
                <a:latin typeface="Segoe Print" pitchFamily="2" charset="0"/>
              </a:rPr>
              <a:t>място</a:t>
            </a:r>
            <a:r>
              <a:rPr lang="ru-RU" sz="2000" dirty="0" smtClean="0">
                <a:latin typeface="Segoe Print" pitchFamily="2" charset="0"/>
              </a:rPr>
              <a:t>, </a:t>
            </a:r>
            <a:r>
              <a:rPr lang="ru-RU" sz="2000" dirty="0" err="1" smtClean="0">
                <a:latin typeface="Segoe Print" pitchFamily="2" charset="0"/>
              </a:rPr>
              <a:t>където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ще</a:t>
            </a:r>
            <a:r>
              <a:rPr lang="ru-RU" sz="2000" dirty="0" smtClean="0">
                <a:latin typeface="Segoe Print" pitchFamily="2" charset="0"/>
              </a:rPr>
              <a:t> го </a:t>
            </a:r>
            <a:r>
              <a:rPr lang="ru-RU" sz="2000" dirty="0" err="1" smtClean="0">
                <a:latin typeface="Segoe Print" pitchFamily="2" charset="0"/>
              </a:rPr>
              <a:t>обичат</a:t>
            </a:r>
            <a:r>
              <a:rPr lang="ru-RU" sz="2000" dirty="0" smtClean="0">
                <a:latin typeface="Segoe Print" pitchFamily="2" charset="0"/>
              </a:rPr>
              <a:t> и </a:t>
            </a:r>
            <a:r>
              <a:rPr lang="ru-RU" sz="2000" dirty="0" err="1" smtClean="0">
                <a:latin typeface="Segoe Print" pitchFamily="2" charset="0"/>
              </a:rPr>
              <a:t>ще</a:t>
            </a:r>
            <a:r>
              <a:rPr lang="ru-RU" sz="2000" dirty="0" smtClean="0">
                <a:latin typeface="Segoe Print" pitchFamily="2" charset="0"/>
              </a:rPr>
              <a:t> се </a:t>
            </a:r>
            <a:r>
              <a:rPr lang="ru-RU" sz="2000" dirty="0" err="1" smtClean="0">
                <a:latin typeface="Segoe Print" pitchFamily="2" charset="0"/>
              </a:rPr>
              <a:t>грижат</a:t>
            </a:r>
            <a:r>
              <a:rPr lang="ru-RU" sz="2000" dirty="0" smtClean="0">
                <a:latin typeface="Segoe Print" pitchFamily="2" charset="0"/>
              </a:rPr>
              <a:t> за него с </a:t>
            </a:r>
            <a:r>
              <a:rPr lang="ru-RU" sz="2000" dirty="0" err="1" smtClean="0">
                <a:latin typeface="Segoe Print" pitchFamily="2" charset="0"/>
              </a:rPr>
              <a:t>нежност</a:t>
            </a:r>
            <a:r>
              <a:rPr lang="ru-RU" sz="2000" dirty="0" smtClean="0">
                <a:latin typeface="Segoe Print" pitchFamily="2" charset="0"/>
              </a:rPr>
              <a:t> и внимание.</a:t>
            </a:r>
          </a:p>
          <a:p>
            <a:pPr algn="ctr"/>
            <a:r>
              <a:rPr lang="ru-RU" sz="2000" dirty="0" err="1" smtClean="0">
                <a:latin typeface="Segoe Print" pitchFamily="2" charset="0"/>
              </a:rPr>
              <a:t>Направете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тази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стъпка</a:t>
            </a:r>
            <a:r>
              <a:rPr lang="ru-RU" sz="2000" dirty="0" smtClean="0">
                <a:latin typeface="Segoe Print" pitchFamily="2" charset="0"/>
              </a:rPr>
              <a:t>. </a:t>
            </a:r>
            <a:r>
              <a:rPr lang="ru-RU" sz="2000" dirty="0" err="1" smtClean="0">
                <a:latin typeface="Segoe Print" pitchFamily="2" charset="0"/>
              </a:rPr>
              <a:t>Доверете</a:t>
            </a:r>
            <a:r>
              <a:rPr lang="ru-RU" sz="2000" dirty="0" smtClean="0">
                <a:latin typeface="Segoe Print" pitchFamily="2" charset="0"/>
              </a:rPr>
              <a:t> ни се!</a:t>
            </a:r>
          </a:p>
          <a:p>
            <a:pPr algn="ctr"/>
            <a:r>
              <a:rPr lang="ru-RU" sz="2000" dirty="0" err="1" smtClean="0">
                <a:latin typeface="Segoe Print" pitchFamily="2" charset="0"/>
              </a:rPr>
              <a:t>Грижата</a:t>
            </a:r>
            <a:r>
              <a:rPr lang="ru-RU" sz="2000" dirty="0" smtClean="0">
                <a:latin typeface="Segoe Print" pitchFamily="2" charset="0"/>
              </a:rPr>
              <a:t> за </a:t>
            </a:r>
            <a:r>
              <a:rPr lang="ru-RU" sz="2000" dirty="0" err="1" smtClean="0">
                <a:latin typeface="Segoe Print" pitchFamily="2" charset="0"/>
              </a:rPr>
              <a:t>децата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за</a:t>
            </a:r>
            <a:r>
              <a:rPr lang="ru-RU" sz="2000" dirty="0" smtClean="0">
                <a:latin typeface="Segoe Print" pitchFamily="2" charset="0"/>
              </a:rPr>
              <a:t> нас не  е просто работа, </a:t>
            </a:r>
            <a:r>
              <a:rPr lang="ru-RU" sz="2000" dirty="0" err="1" smtClean="0">
                <a:latin typeface="Segoe Print" pitchFamily="2" charset="0"/>
              </a:rPr>
              <a:t>тя</a:t>
            </a:r>
            <a:r>
              <a:rPr lang="ru-RU" sz="2000" dirty="0" smtClean="0">
                <a:latin typeface="Segoe Print" pitchFamily="2" charset="0"/>
              </a:rPr>
              <a:t> е призвание и желание да направим </a:t>
            </a:r>
            <a:r>
              <a:rPr lang="ru-RU" sz="2000" dirty="0" err="1" smtClean="0">
                <a:latin typeface="Segoe Print" pitchFamily="2" charset="0"/>
              </a:rPr>
              <a:t>така</a:t>
            </a:r>
            <a:r>
              <a:rPr lang="ru-RU" sz="2000" dirty="0" smtClean="0">
                <a:latin typeface="Segoe Print" pitchFamily="2" charset="0"/>
              </a:rPr>
              <a:t>, </a:t>
            </a:r>
            <a:r>
              <a:rPr lang="ru-RU" sz="2000" dirty="0" err="1" smtClean="0">
                <a:latin typeface="Segoe Print" pitchFamily="2" charset="0"/>
              </a:rPr>
              <a:t>че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тези</a:t>
            </a:r>
            <a:r>
              <a:rPr lang="ru-RU" sz="2000" dirty="0" smtClean="0">
                <a:latin typeface="Segoe Print" pitchFamily="2" charset="0"/>
              </a:rPr>
              <a:t> малки </a:t>
            </a:r>
            <a:r>
              <a:rPr lang="ru-RU" sz="2000" dirty="0" err="1" smtClean="0">
                <a:latin typeface="Segoe Print" pitchFamily="2" charset="0"/>
              </a:rPr>
              <a:t>създания</a:t>
            </a:r>
            <a:r>
              <a:rPr lang="ru-RU" sz="2000" dirty="0" smtClean="0">
                <a:latin typeface="Segoe Print" pitchFamily="2" charset="0"/>
              </a:rPr>
              <a:t> да </a:t>
            </a:r>
            <a:r>
              <a:rPr lang="ru-RU" sz="2000" dirty="0" err="1" smtClean="0">
                <a:latin typeface="Segoe Print" pitchFamily="2" charset="0"/>
              </a:rPr>
              <a:t>израснат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обградени</a:t>
            </a:r>
            <a:r>
              <a:rPr lang="ru-RU" sz="2000" dirty="0" smtClean="0">
                <a:latin typeface="Segoe Print" pitchFamily="2" charset="0"/>
              </a:rPr>
              <a:t> с </a:t>
            </a:r>
            <a:r>
              <a:rPr lang="ru-RU" sz="2000" b="1" dirty="0" err="1" smtClean="0">
                <a:latin typeface="Segoe Print" pitchFamily="2" charset="0"/>
              </a:rPr>
              <a:t>обич</a:t>
            </a:r>
            <a:r>
              <a:rPr lang="ru-RU" sz="2000" b="1" dirty="0" smtClean="0">
                <a:latin typeface="Segoe Print" pitchFamily="2" charset="0"/>
              </a:rPr>
              <a:t> и </a:t>
            </a:r>
            <a:r>
              <a:rPr lang="ru-RU" sz="2000" b="1" dirty="0" err="1" smtClean="0">
                <a:latin typeface="Segoe Print" pitchFamily="2" charset="0"/>
              </a:rPr>
              <a:t>нежност</a:t>
            </a:r>
            <a:r>
              <a:rPr lang="ru-RU" sz="2000" b="1" dirty="0" smtClean="0">
                <a:latin typeface="Segoe Print" pitchFamily="2" charset="0"/>
              </a:rPr>
              <a:t>, </a:t>
            </a:r>
            <a:r>
              <a:rPr lang="ru-RU" sz="2000" b="1" dirty="0" err="1" smtClean="0">
                <a:latin typeface="Segoe Print" pitchFamily="2" charset="0"/>
              </a:rPr>
              <a:t>топлота</a:t>
            </a:r>
            <a:r>
              <a:rPr lang="ru-RU" sz="2000" b="1" dirty="0" smtClean="0">
                <a:latin typeface="Segoe Print" pitchFamily="2" charset="0"/>
              </a:rPr>
              <a:t> </a:t>
            </a:r>
            <a:r>
              <a:rPr lang="ru-RU" sz="2000" b="1" dirty="0" err="1" smtClean="0">
                <a:latin typeface="Segoe Print" pitchFamily="2" charset="0"/>
              </a:rPr>
              <a:t>и</a:t>
            </a:r>
            <a:r>
              <a:rPr lang="ru-RU" sz="2000" b="1" dirty="0" smtClean="0">
                <a:latin typeface="Segoe Print" pitchFamily="2" charset="0"/>
              </a:rPr>
              <a:t> внимание</a:t>
            </a:r>
            <a:r>
              <a:rPr lang="ru-RU" sz="2000" dirty="0" smtClean="0">
                <a:latin typeface="Segoe Print" pitchFamily="2" charset="0"/>
              </a:rPr>
              <a:t>. За нас е </a:t>
            </a:r>
            <a:r>
              <a:rPr lang="ru-RU" sz="2000" dirty="0" err="1" smtClean="0">
                <a:latin typeface="Segoe Print" pitchFamily="2" charset="0"/>
              </a:rPr>
              <a:t>изключително</a:t>
            </a:r>
            <a:r>
              <a:rPr lang="ru-RU" sz="2000" dirty="0" smtClean="0">
                <a:latin typeface="Segoe Print" pitchFamily="2" charset="0"/>
              </a:rPr>
              <a:t> важно </a:t>
            </a:r>
            <a:r>
              <a:rPr lang="ru-RU" sz="2000" dirty="0" err="1" smtClean="0">
                <a:latin typeface="Segoe Print" pitchFamily="2" charset="0"/>
              </a:rPr>
              <a:t>децата</a:t>
            </a:r>
            <a:r>
              <a:rPr lang="ru-RU" sz="2000" dirty="0" smtClean="0">
                <a:latin typeface="Segoe Print" pitchFamily="2" charset="0"/>
              </a:rPr>
              <a:t> и </a:t>
            </a:r>
            <a:r>
              <a:rPr lang="ru-RU" sz="2000" dirty="0" err="1" smtClean="0">
                <a:latin typeface="Segoe Print" pitchFamily="2" charset="0"/>
              </a:rPr>
              <a:t>Вие</a:t>
            </a:r>
            <a:r>
              <a:rPr lang="ru-RU" sz="2000" dirty="0" smtClean="0">
                <a:latin typeface="Segoe Print" pitchFamily="2" charset="0"/>
              </a:rPr>
              <a:t> родители да </a:t>
            </a:r>
            <a:r>
              <a:rPr lang="ru-RU" sz="2000" dirty="0" err="1" smtClean="0">
                <a:latin typeface="Segoe Print" pitchFamily="2" charset="0"/>
              </a:rPr>
              <a:t>бъдете</a:t>
            </a:r>
            <a:r>
              <a:rPr lang="ru-RU" sz="2000" dirty="0" smtClean="0">
                <a:latin typeface="Segoe Print" pitchFamily="2" charset="0"/>
              </a:rPr>
              <a:t> </a:t>
            </a:r>
            <a:r>
              <a:rPr lang="ru-RU" sz="2000" dirty="0" err="1" smtClean="0">
                <a:latin typeface="Segoe Print" pitchFamily="2" charset="0"/>
              </a:rPr>
              <a:t>спокойни</a:t>
            </a:r>
            <a:r>
              <a:rPr lang="ru-RU" sz="2000" dirty="0" smtClean="0">
                <a:latin typeface="Segoe Print" pitchFamily="2" charset="0"/>
              </a:rPr>
              <a:t> и </a:t>
            </a:r>
            <a:r>
              <a:rPr lang="ru-RU" sz="2000" dirty="0" err="1" smtClean="0">
                <a:latin typeface="Segoe Print" pitchFamily="2" charset="0"/>
              </a:rPr>
              <a:t>щастливи</a:t>
            </a:r>
            <a:r>
              <a:rPr lang="ru-RU" sz="2000" dirty="0" smtClean="0">
                <a:latin typeface="Segoe Print" pitchFamily="2" charset="0"/>
              </a:rPr>
              <a:t>.</a:t>
            </a:r>
          </a:p>
          <a:p>
            <a:pPr algn="ctr"/>
            <a:endParaRPr lang="ru-RU" sz="2000" dirty="0" smtClean="0">
              <a:latin typeface="Segoe Print" pitchFamily="2" charset="0"/>
            </a:endParaRPr>
          </a:p>
          <a:p>
            <a:pPr algn="ctr"/>
            <a:r>
              <a:rPr lang="ru-RU" sz="3600" dirty="0" smtClean="0">
                <a:latin typeface="Segoe Print" pitchFamily="2" charset="0"/>
              </a:rPr>
              <a:t>Благодарим  </a:t>
            </a:r>
            <a:r>
              <a:rPr lang="ru-RU" sz="3600" dirty="0" err="1" smtClean="0">
                <a:latin typeface="Segoe Print" pitchFamily="2" charset="0"/>
              </a:rPr>
              <a:t>Ви</a:t>
            </a:r>
            <a:r>
              <a:rPr lang="ru-RU" sz="3600" dirty="0" smtClean="0">
                <a:latin typeface="Segoe Print" pitchFamily="2" charset="0"/>
              </a:rPr>
              <a:t> !!!</a:t>
            </a:r>
            <a:endParaRPr lang="ru-RU" sz="3600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/>
          <p:cNvPicPr/>
          <p:nvPr/>
        </p:nvPicPr>
        <p:blipFill>
          <a:blip r:embed="rId3" cstate="print"/>
          <a:srcRect l="14427" t="44282" r="60820" b="31207"/>
          <a:stretch>
            <a:fillRect/>
          </a:stretch>
        </p:blipFill>
        <p:spPr bwMode="auto">
          <a:xfrm>
            <a:off x="1403648" y="404664"/>
            <a:ext cx="62646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259632" y="3429000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Segoe Print" pitchFamily="2" charset="0"/>
              </a:rPr>
              <a:t>Визията</a:t>
            </a:r>
            <a:r>
              <a:rPr lang="ru-RU" sz="2400" b="1" dirty="0" smtClean="0">
                <a:latin typeface="Segoe Print" pitchFamily="2" charset="0"/>
              </a:rPr>
              <a:t> на </a:t>
            </a:r>
            <a:r>
              <a:rPr lang="ru-RU" sz="2400" b="1" dirty="0" err="1" smtClean="0">
                <a:latin typeface="Segoe Print" pitchFamily="2" charset="0"/>
              </a:rPr>
              <a:t>детската</a:t>
            </a:r>
            <a:r>
              <a:rPr lang="ru-RU" sz="2400" b="1" dirty="0" smtClean="0">
                <a:latin typeface="Segoe Print" pitchFamily="2" charset="0"/>
              </a:rPr>
              <a:t> градина е </a:t>
            </a:r>
            <a:r>
              <a:rPr lang="ru-RU" sz="2400" b="1" dirty="0" err="1" smtClean="0">
                <a:latin typeface="Segoe Print" pitchFamily="2" charset="0"/>
              </a:rPr>
              <a:t>децата</a:t>
            </a:r>
            <a:r>
              <a:rPr lang="ru-RU" sz="2400" b="1" dirty="0" smtClean="0">
                <a:latin typeface="Segoe Print" pitchFamily="2" charset="0"/>
              </a:rPr>
              <a:t> да </a:t>
            </a:r>
            <a:r>
              <a:rPr lang="ru-RU" sz="2400" b="1" dirty="0" err="1" smtClean="0">
                <a:latin typeface="Segoe Print" pitchFamily="2" charset="0"/>
              </a:rPr>
              <a:t>разкриват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своята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уникалност</a:t>
            </a:r>
            <a:r>
              <a:rPr lang="ru-RU" sz="2400" b="1" dirty="0" smtClean="0">
                <a:latin typeface="Segoe Print" pitchFamily="2" charset="0"/>
              </a:rPr>
              <a:t> и </a:t>
            </a:r>
            <a:r>
              <a:rPr lang="ru-RU" sz="2400" b="1" dirty="0" err="1" smtClean="0">
                <a:latin typeface="Segoe Print" pitchFamily="2" charset="0"/>
              </a:rPr>
              <a:t>развиват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своите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таланти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подпомагани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latin typeface="Segoe Print" pitchFamily="2" charset="0"/>
              </a:rPr>
              <a:t>от </a:t>
            </a:r>
            <a:r>
              <a:rPr lang="ru-RU" sz="2400" b="1" dirty="0" err="1" smtClean="0">
                <a:latin typeface="Segoe Print" pitchFamily="2" charset="0"/>
              </a:rPr>
              <a:t>педагогическите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специалисти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които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smtClean="0">
                <a:latin typeface="Segoe Print" pitchFamily="2" charset="0"/>
              </a:rPr>
              <a:t>ежедневно се стремят да отключат </a:t>
            </a:r>
            <a:r>
              <a:rPr lang="ru-RU" sz="2400" b="1" dirty="0" err="1" smtClean="0">
                <a:latin typeface="Segoe Print" pitchFamily="2" charset="0"/>
              </a:rPr>
              <a:t>дарбите</a:t>
            </a:r>
            <a:r>
              <a:rPr lang="ru-RU" sz="2400" b="1" dirty="0" smtClean="0">
                <a:latin typeface="Segoe Print" pitchFamily="2" charset="0"/>
              </a:rPr>
              <a:t> на всяко </a:t>
            </a:r>
            <a:r>
              <a:rPr lang="ru-RU" sz="2400" b="1" dirty="0" err="1" smtClean="0">
                <a:latin typeface="Segoe Print" pitchFamily="2" charset="0"/>
              </a:rPr>
              <a:t>дете</a:t>
            </a:r>
            <a:r>
              <a:rPr lang="ru-RU" sz="2400" b="1" dirty="0" smtClean="0">
                <a:latin typeface="Segoe Print" pitchFamily="2" charset="0"/>
              </a:rPr>
              <a:t> и да </a:t>
            </a:r>
            <a:r>
              <a:rPr lang="ru-RU" sz="2400" b="1" dirty="0" err="1" smtClean="0">
                <a:latin typeface="Segoe Print" pitchFamily="2" charset="0"/>
              </a:rPr>
              <a:t>превърнат</a:t>
            </a:r>
            <a:r>
              <a:rPr lang="ru-RU" sz="2400" b="1" dirty="0" smtClean="0">
                <a:latin typeface="Segoe Print" pitchFamily="2" charset="0"/>
              </a:rPr>
              <a:t>  ДГ „</a:t>
            </a:r>
            <a:r>
              <a:rPr lang="ru-RU" sz="2400" b="1" dirty="0" err="1" smtClean="0">
                <a:latin typeface="Segoe Print" pitchFamily="2" charset="0"/>
              </a:rPr>
              <a:t>Радост</a:t>
            </a:r>
            <a:r>
              <a:rPr lang="ru-RU" sz="2400" b="1" dirty="0" smtClean="0">
                <a:latin typeface="Segoe Print" pitchFamily="2" charset="0"/>
              </a:rPr>
              <a:t>“ в градина на </a:t>
            </a:r>
            <a:r>
              <a:rPr lang="ru-RU" sz="2400" b="1" dirty="0" err="1" smtClean="0">
                <a:latin typeface="Segoe Print" pitchFamily="2" charset="0"/>
              </a:rPr>
              <a:t>изкуствата</a:t>
            </a:r>
            <a:r>
              <a:rPr lang="ru-RU" sz="2400" b="1" dirty="0" smtClean="0"/>
              <a:t>.</a:t>
            </a:r>
            <a:endParaRPr lang="bg-BG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3" name="Картина 2"/>
          <p:cNvPicPr/>
          <p:nvPr/>
        </p:nvPicPr>
        <p:blipFill>
          <a:blip r:embed="rId3" cstate="print"/>
          <a:srcRect l="57851" t="30882" r="15207" b="44706"/>
          <a:stretch>
            <a:fillRect/>
          </a:stretch>
        </p:blipFill>
        <p:spPr bwMode="auto">
          <a:xfrm>
            <a:off x="1763688" y="404664"/>
            <a:ext cx="62646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971600" y="314096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Segoe Print" pitchFamily="2" charset="0"/>
              </a:rPr>
              <a:t>Мисията</a:t>
            </a:r>
            <a:r>
              <a:rPr lang="ru-RU" sz="2400" b="1" dirty="0" smtClean="0">
                <a:latin typeface="Segoe Print" pitchFamily="2" charset="0"/>
              </a:rPr>
              <a:t> на </a:t>
            </a:r>
            <a:r>
              <a:rPr lang="ru-RU" sz="2400" b="1" dirty="0" err="1" smtClean="0">
                <a:latin typeface="Segoe Print" pitchFamily="2" charset="0"/>
              </a:rPr>
              <a:t>детската</a:t>
            </a:r>
            <a:r>
              <a:rPr lang="ru-RU" sz="2400" b="1" dirty="0" smtClean="0">
                <a:latin typeface="Segoe Print" pitchFamily="2" charset="0"/>
              </a:rPr>
              <a:t> градина е да </a:t>
            </a:r>
            <a:r>
              <a:rPr lang="ru-RU" sz="2400" b="1" dirty="0" err="1" smtClean="0">
                <a:latin typeface="Segoe Print" pitchFamily="2" charset="0"/>
              </a:rPr>
              <a:t>създаде</a:t>
            </a:r>
            <a:r>
              <a:rPr lang="ru-RU" sz="2400" b="1" dirty="0" smtClean="0">
                <a:latin typeface="Segoe Print" pitchFamily="2" charset="0"/>
              </a:rPr>
              <a:t> условия за </a:t>
            </a:r>
            <a:r>
              <a:rPr lang="ru-RU" sz="2400" b="1" dirty="0" err="1" smtClean="0">
                <a:latin typeface="Segoe Print" pitchFamily="2" charset="0"/>
              </a:rPr>
              <a:t>цялостно</a:t>
            </a:r>
            <a:r>
              <a:rPr lang="ru-RU" sz="2400" b="1" dirty="0" smtClean="0">
                <a:latin typeface="Segoe Print" pitchFamily="2" charset="0"/>
              </a:rPr>
              <a:t> развитие на </a:t>
            </a:r>
            <a:r>
              <a:rPr lang="ru-RU" sz="2400" b="1" dirty="0" err="1" smtClean="0">
                <a:latin typeface="Segoe Print" pitchFamily="2" charset="0"/>
              </a:rPr>
              <a:t>детската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личност</a:t>
            </a:r>
            <a:r>
              <a:rPr lang="ru-RU" sz="2400" b="1" dirty="0" smtClean="0">
                <a:latin typeface="Segoe Print" pitchFamily="2" charset="0"/>
              </a:rPr>
              <a:t>, </a:t>
            </a:r>
            <a:r>
              <a:rPr lang="ru-RU" sz="2400" b="1" dirty="0" err="1" smtClean="0">
                <a:latin typeface="Segoe Print" pitchFamily="2" charset="0"/>
              </a:rPr>
              <a:t>като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подпомага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придобиването</a:t>
            </a:r>
            <a:r>
              <a:rPr lang="ru-RU" sz="2400" b="1" dirty="0" smtClean="0">
                <a:latin typeface="Segoe Print" pitchFamily="2" charset="0"/>
              </a:rPr>
              <a:t> на </a:t>
            </a:r>
            <a:r>
              <a:rPr lang="ru-RU" sz="2400" b="1" dirty="0" err="1" smtClean="0">
                <a:latin typeface="Segoe Print" pitchFamily="2" charset="0"/>
              </a:rPr>
              <a:t>съвкупност</a:t>
            </a:r>
            <a:r>
              <a:rPr lang="ru-RU" sz="2400" b="1" dirty="0" smtClean="0">
                <a:latin typeface="Segoe Print" pitchFamily="2" charset="0"/>
              </a:rPr>
              <a:t> от компетентности</a:t>
            </a:r>
            <a:r>
              <a:rPr lang="ru-RU" sz="2400" b="1" dirty="0" smtClean="0">
                <a:latin typeface="Segoe Print" pitchFamily="2" charset="0"/>
              </a:rPr>
              <a:t>. </a:t>
            </a:r>
            <a:r>
              <a:rPr lang="ru-RU" sz="2400" b="1" dirty="0" err="1" smtClean="0">
                <a:latin typeface="Segoe Print" pitchFamily="2" charset="0"/>
              </a:rPr>
              <a:t>Децата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имат</a:t>
            </a:r>
            <a:r>
              <a:rPr lang="ru-RU" sz="2400" b="1" dirty="0" smtClean="0">
                <a:latin typeface="Segoe Print" pitchFamily="2" charset="0"/>
              </a:rPr>
              <a:t> </a:t>
            </a:r>
            <a:r>
              <a:rPr lang="ru-RU" sz="2400" b="1" dirty="0" err="1" smtClean="0">
                <a:latin typeface="Segoe Print" pitchFamily="2" charset="0"/>
              </a:rPr>
              <a:t>възможност</a:t>
            </a:r>
            <a:r>
              <a:rPr lang="ru-RU" sz="2400" b="1" dirty="0" smtClean="0">
                <a:latin typeface="Segoe Print" pitchFamily="2" charset="0"/>
              </a:rPr>
              <a:t> да </a:t>
            </a:r>
            <a:r>
              <a:rPr lang="ru-RU" sz="2400" b="1" dirty="0" err="1" smtClean="0">
                <a:latin typeface="Segoe Print" pitchFamily="2" charset="0"/>
              </a:rPr>
              <a:t>разгърнат</a:t>
            </a:r>
            <a:r>
              <a:rPr lang="ru-RU" sz="2400" b="1" dirty="0" smtClean="0">
                <a:latin typeface="Segoe Print" pitchFamily="2" charset="0"/>
              </a:rPr>
              <a:t> своя потенциал и </a:t>
            </a:r>
            <a:r>
              <a:rPr lang="ru-RU" sz="2400" b="1" dirty="0" err="1" smtClean="0">
                <a:latin typeface="Segoe Print" pitchFamily="2" charset="0"/>
              </a:rPr>
              <a:t>заедно</a:t>
            </a:r>
            <a:r>
              <a:rPr lang="ru-RU" sz="2400" b="1" dirty="0" smtClean="0">
                <a:latin typeface="Segoe Print" pitchFamily="2" charset="0"/>
              </a:rPr>
              <a:t> с </a:t>
            </a:r>
            <a:r>
              <a:rPr lang="ru-RU" sz="2400" b="1" dirty="0" err="1" smtClean="0">
                <a:latin typeface="Segoe Print" pitchFamily="2" charset="0"/>
              </a:rPr>
              <a:t>това</a:t>
            </a:r>
            <a:r>
              <a:rPr lang="ru-RU" sz="2400" b="1" dirty="0" smtClean="0">
                <a:latin typeface="Segoe Print" pitchFamily="2" charset="0"/>
              </a:rPr>
              <a:t> да </a:t>
            </a:r>
            <a:r>
              <a:rPr lang="ru-RU" sz="2400" b="1" dirty="0" err="1" smtClean="0">
                <a:latin typeface="Segoe Print" pitchFamily="2" charset="0"/>
              </a:rPr>
              <a:t>бъдат</a:t>
            </a:r>
            <a:r>
              <a:rPr lang="ru-RU" sz="2400" b="1" dirty="0" smtClean="0">
                <a:latin typeface="Segoe Print" pitchFamily="2" charset="0"/>
              </a:rPr>
              <a:t> весели и </a:t>
            </a:r>
            <a:r>
              <a:rPr lang="ru-RU" sz="2400" b="1" dirty="0" err="1" smtClean="0">
                <a:latin typeface="Segoe Print" pitchFamily="2" charset="0"/>
              </a:rPr>
              <a:t>щастливи</a:t>
            </a:r>
            <a:r>
              <a:rPr lang="ru-RU" sz="2400" b="1" dirty="0" smtClean="0">
                <a:latin typeface="Segoe Print" pitchFamily="2" charset="0"/>
              </a:rPr>
              <a:t>.</a:t>
            </a:r>
            <a:endParaRPr lang="bg-BG" sz="24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80928"/>
            <a:ext cx="6984776" cy="3429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259632" y="764704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latin typeface="Segoe Print" pitchFamily="2" charset="0"/>
              </a:rPr>
              <a:t>ДОБРЕ ДОШЛИ В ГРУПА</a:t>
            </a:r>
          </a:p>
          <a:p>
            <a:pPr algn="ctr"/>
            <a:r>
              <a:rPr lang="bg-BG" sz="4000" b="1" dirty="0" smtClean="0">
                <a:latin typeface="Segoe Print" pitchFamily="2" charset="0"/>
              </a:rPr>
              <a:t> ,, Б А Р Б А Р О Н И”!</a:t>
            </a:r>
            <a:endParaRPr lang="bg-BG" sz="40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74" t="30141" r="50241" b="14735"/>
          <a:stretch>
            <a:fillRect/>
          </a:stretch>
        </p:blipFill>
        <p:spPr bwMode="auto">
          <a:xfrm>
            <a:off x="755576" y="404664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ово поле 6"/>
          <p:cNvSpPr txBox="1"/>
          <p:nvPr/>
        </p:nvSpPr>
        <p:spPr>
          <a:xfrm>
            <a:off x="4716016" y="764704"/>
            <a:ext cx="38884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dirty="0" smtClean="0">
                <a:solidFill>
                  <a:srgbClr val="00B050"/>
                </a:solidFill>
                <a:latin typeface="Segoe Print" pitchFamily="2" charset="0"/>
              </a:rPr>
              <a:t>Атмосфера </a:t>
            </a:r>
          </a:p>
          <a:p>
            <a:endParaRPr lang="bg-BG" sz="2800" b="1" dirty="0" smtClean="0">
              <a:latin typeface="Segoe Print" pitchFamily="2" charset="0"/>
            </a:endParaRPr>
          </a:p>
          <a:p>
            <a:pPr algn="ctr"/>
            <a:r>
              <a:rPr lang="bg-BG" sz="2800" b="1" dirty="0" smtClean="0">
                <a:solidFill>
                  <a:srgbClr val="FFC000"/>
                </a:solidFill>
                <a:latin typeface="Segoe Print" pitchFamily="2" charset="0"/>
              </a:rPr>
              <a:t>Щастливи деца </a:t>
            </a:r>
          </a:p>
          <a:p>
            <a:pPr algn="ctr"/>
            <a:endParaRPr lang="bg-BG" sz="3200" dirty="0" smtClean="0">
              <a:solidFill>
                <a:srgbClr val="FFC000"/>
              </a:solidFill>
            </a:endParaRPr>
          </a:p>
          <a:p>
            <a:pPr algn="ctr"/>
            <a:r>
              <a:rPr lang="bg-BG" sz="2000" dirty="0" smtClean="0">
                <a:latin typeface="Segoe Print" pitchFamily="2" charset="0"/>
              </a:rPr>
              <a:t>В група ,, </a:t>
            </a:r>
            <a:r>
              <a:rPr lang="bg-BG" sz="2000" dirty="0" err="1" smtClean="0">
                <a:latin typeface="Segoe Print" pitchFamily="2" charset="0"/>
              </a:rPr>
              <a:t>Барбарони</a:t>
            </a:r>
            <a:r>
              <a:rPr lang="bg-BG" sz="2000" dirty="0" smtClean="0">
                <a:latin typeface="Segoe Print" pitchFamily="2" charset="0"/>
              </a:rPr>
              <a:t> ’’ се стремим към максимална ефективност на детското обучение и възпитание, съобразена с индивидуалните личностни особености на детето и високата професионална квалификация на персонала- педагогически, непедагогически и медицински.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мм.jpg"/>
          <p:cNvPicPr>
            <a:picLocks noChangeAspect="1"/>
          </p:cNvPicPr>
          <p:nvPr/>
        </p:nvPicPr>
        <p:blipFill>
          <a:blip r:embed="rId3" cstate="print"/>
          <a:srcRect l="7812" t="2232" r="12500" b="4601"/>
          <a:stretch>
            <a:fillRect/>
          </a:stretch>
        </p:blipFill>
        <p:spPr>
          <a:xfrm>
            <a:off x="2843808" y="1052736"/>
            <a:ext cx="3672408" cy="5472608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915816" y="33265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Segoe Print" pitchFamily="2" charset="0"/>
              </a:rPr>
              <a:t>Н и е   с м е :</a:t>
            </a:r>
            <a:endParaRPr lang="bg-BG" sz="3200" b="1" i="1" dirty="0">
              <a:latin typeface="Segoe Print" pitchFamily="2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71600" y="3573016"/>
            <a:ext cx="1864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 smtClean="0">
                <a:latin typeface="Segoe Print" pitchFamily="2" charset="0"/>
              </a:rPr>
              <a:t>учител</a:t>
            </a:r>
            <a:r>
              <a:rPr lang="bg-BG" sz="3200" i="1" dirty="0" smtClean="0"/>
              <a:t> </a:t>
            </a:r>
          </a:p>
          <a:p>
            <a:pPr algn="ctr"/>
            <a:r>
              <a:rPr lang="bg-BG" sz="2800" i="1" dirty="0" smtClean="0">
                <a:latin typeface="Segoe Print" pitchFamily="2" charset="0"/>
              </a:rPr>
              <a:t>Татяна </a:t>
            </a:r>
          </a:p>
          <a:p>
            <a:pPr algn="ctr"/>
            <a:r>
              <a:rPr lang="bg-BG" sz="2800" i="1" dirty="0" smtClean="0">
                <a:latin typeface="Segoe Print" pitchFamily="2" charset="0"/>
              </a:rPr>
              <a:t>Петрова </a:t>
            </a:r>
            <a:endParaRPr lang="bg-BG" sz="2800" i="1" dirty="0">
              <a:latin typeface="Segoe Print" pitchFamily="2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6723717" y="2204864"/>
            <a:ext cx="1540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 smtClean="0">
                <a:latin typeface="Segoe Print" pitchFamily="2" charset="0"/>
              </a:rPr>
              <a:t>учител</a:t>
            </a:r>
            <a:r>
              <a:rPr lang="bg-BG" sz="3200" i="1" dirty="0" smtClean="0"/>
              <a:t> </a:t>
            </a:r>
          </a:p>
          <a:p>
            <a:pPr algn="ctr"/>
            <a:r>
              <a:rPr lang="bg-BG" sz="2800" i="1" dirty="0" smtClean="0">
                <a:latin typeface="Segoe Print" pitchFamily="2" charset="0"/>
              </a:rPr>
              <a:t>Силвия </a:t>
            </a:r>
          </a:p>
          <a:p>
            <a:pPr algn="ctr"/>
            <a:r>
              <a:rPr lang="bg-BG" sz="2800" i="1" dirty="0" smtClean="0">
                <a:latin typeface="Segoe Print" pitchFamily="2" charset="0"/>
              </a:rPr>
              <a:t>Косева</a:t>
            </a:r>
            <a:r>
              <a:rPr lang="bg-BG" sz="2800" dirty="0" smtClean="0">
                <a:latin typeface="Segoe Print" pitchFamily="2" charset="0"/>
              </a:rPr>
              <a:t> </a:t>
            </a:r>
            <a:endParaRPr lang="bg-BG" sz="2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907704" y="54868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b="1" i="1" dirty="0" smtClean="0">
                <a:latin typeface="Segoe Print" pitchFamily="2" charset="0"/>
              </a:rPr>
              <a:t>Съдържание:</a:t>
            </a:r>
            <a:endParaRPr lang="bg-BG" sz="5400" b="1" i="1" dirty="0">
              <a:latin typeface="Segoe Print" pitchFamily="2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971600" y="191683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g-BG" sz="4000" dirty="0" smtClean="0">
                <a:latin typeface="Segoe Print" pitchFamily="2" charset="0"/>
              </a:rPr>
              <a:t>Празници, обичаи и кампании, които провеждаме с децата</a:t>
            </a:r>
          </a:p>
          <a:p>
            <a:pPr algn="ctr">
              <a:buFont typeface="Arial" pitchFamily="34" charset="0"/>
              <a:buChar char="•"/>
            </a:pPr>
            <a:r>
              <a:rPr lang="bg-BG" sz="4000" dirty="0" smtClean="0">
                <a:latin typeface="Segoe Print" pitchFamily="2" charset="0"/>
              </a:rPr>
              <a:t>Навици</a:t>
            </a:r>
          </a:p>
          <a:p>
            <a:pPr algn="ctr">
              <a:buFont typeface="Arial" pitchFamily="34" charset="0"/>
              <a:buChar char="•"/>
            </a:pPr>
            <a:r>
              <a:rPr lang="bg-BG" sz="4000" dirty="0" smtClean="0">
                <a:latin typeface="Segoe Print" pitchFamily="2" charset="0"/>
              </a:rPr>
              <a:t>Игри</a:t>
            </a:r>
          </a:p>
          <a:p>
            <a:pPr algn="ctr">
              <a:buFont typeface="Arial" pitchFamily="34" charset="0"/>
              <a:buChar char="•"/>
            </a:pPr>
            <a:r>
              <a:rPr lang="bg-BG" sz="4000" dirty="0" smtClean="0">
                <a:latin typeface="Segoe Print" pitchFamily="2" charset="0"/>
              </a:rPr>
              <a:t>Рождени дни</a:t>
            </a:r>
          </a:p>
          <a:p>
            <a:pPr algn="ctr">
              <a:buFont typeface="Arial" pitchFamily="34" charset="0"/>
              <a:buChar char="•"/>
            </a:pPr>
            <a:endParaRPr lang="bg-BG" sz="40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43608" y="476672"/>
            <a:ext cx="761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i="1" dirty="0" smtClean="0">
                <a:latin typeface="Segoe Print" pitchFamily="2" charset="0"/>
              </a:rPr>
              <a:t>1.Празници,обичаи и кампании,които провеждаме с децата:</a:t>
            </a:r>
            <a:endParaRPr lang="bg-BG" sz="2800" i="1" dirty="0">
              <a:latin typeface="Segoe Print" pitchFamily="2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99592" y="1844824"/>
            <a:ext cx="1656184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Segoe Print" pitchFamily="2" charset="0"/>
              </a:rPr>
              <a:t>Детска градина ,,Здравей”!</a:t>
            </a:r>
            <a:endParaRPr lang="bg-BG" sz="2000" dirty="0">
              <a:latin typeface="Segoe Print" pitchFamily="2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843808" y="1844824"/>
            <a:ext cx="1656184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Празник на тиквата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788024" y="1844824"/>
            <a:ext cx="1656184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Коледен празник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876256" y="1844824"/>
            <a:ext cx="1656184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err="1" smtClean="0">
                <a:latin typeface="Segoe Print" pitchFamily="2" charset="0"/>
              </a:rPr>
              <a:t>Благотво-рителен</a:t>
            </a:r>
            <a:r>
              <a:rPr lang="bg-BG" b="1" dirty="0" smtClean="0">
                <a:latin typeface="Segoe Print" pitchFamily="2" charset="0"/>
              </a:rPr>
              <a:t> базар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043608" y="3501008"/>
            <a:ext cx="165618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Баба Марта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987824" y="3501008"/>
            <a:ext cx="165618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3-ти март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860032" y="3501008"/>
            <a:ext cx="165618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,,Благовец”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6948264" y="3501008"/>
            <a:ext cx="165618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Седмица на горат</a:t>
            </a:r>
            <a:r>
              <a:rPr lang="bg-BG" b="1" dirty="0">
                <a:latin typeface="Segoe Print" pitchFamily="2" charset="0"/>
              </a:rPr>
              <a:t>а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971600" y="5229200"/>
            <a:ext cx="165618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Празник на книгата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2915816" y="5229200"/>
            <a:ext cx="165618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,,Семе българско”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4860032" y="5229200"/>
            <a:ext cx="165618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Да посеем цвете </a:t>
            </a:r>
            <a:endParaRPr lang="bg-BG" b="1" dirty="0">
              <a:latin typeface="Segoe Print" pitchFamily="2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6948264" y="5229200"/>
            <a:ext cx="165618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Segoe Print" pitchFamily="2" charset="0"/>
              </a:rPr>
              <a:t>Довиждане детска градина! </a:t>
            </a:r>
            <a:endParaRPr lang="bg-BG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640</Words>
  <Application>Microsoft Office PowerPoint</Application>
  <PresentationFormat>Презентация на цял екран (4:3)</PresentationFormat>
  <Paragraphs>114</Paragraphs>
  <Slides>27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Print</vt:lpstr>
      <vt:lpstr>Wingdings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Tsanka Nencheva</cp:lastModifiedBy>
  <cp:revision>37</cp:revision>
  <dcterms:created xsi:type="dcterms:W3CDTF">2022-04-17T17:36:41Z</dcterms:created>
  <dcterms:modified xsi:type="dcterms:W3CDTF">2022-05-12T16:05:44Z</dcterms:modified>
</cp:coreProperties>
</file>