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4" r:id="rId2"/>
    <p:sldId id="269" r:id="rId3"/>
    <p:sldId id="296" r:id="rId4"/>
    <p:sldId id="292" r:id="rId5"/>
    <p:sldId id="271" r:id="rId6"/>
    <p:sldId id="293" r:id="rId7"/>
    <p:sldId id="265" r:id="rId8"/>
    <p:sldId id="291" r:id="rId9"/>
    <p:sldId id="276" r:id="rId10"/>
    <p:sldId id="277" r:id="rId11"/>
    <p:sldId id="290" r:id="rId12"/>
    <p:sldId id="275" r:id="rId13"/>
    <p:sldId id="294" r:id="rId14"/>
    <p:sldId id="298" r:id="rId15"/>
    <p:sldId id="300" r:id="rId16"/>
    <p:sldId id="273" r:id="rId17"/>
    <p:sldId id="274" r:id="rId18"/>
    <p:sldId id="297" r:id="rId19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>
      <p:cViewPr varScale="1">
        <p:scale>
          <a:sx n="68" d="100"/>
          <a:sy n="68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5F160-4E99-4BB3-9041-61D7C81EDFDD}" type="datetimeFigureOut">
              <a:rPr lang="bg-BG" smtClean="0"/>
              <a:pPr/>
              <a:t>12.5.2022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BC785-3AA0-4BE6-9791-61E13F77E6E8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A25A-FC8B-48C3-AC4F-A578E801AB41}" type="datetimeFigureOut">
              <a:rPr lang="bg-BG" smtClean="0"/>
              <a:pPr/>
              <a:t>12.5.2022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EFE8-D67E-4823-BC1E-7ED4B4450DB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A25A-FC8B-48C3-AC4F-A578E801AB41}" type="datetimeFigureOut">
              <a:rPr lang="bg-BG" smtClean="0"/>
              <a:pPr/>
              <a:t>12.5.2022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EFE8-D67E-4823-BC1E-7ED4B4450DB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A25A-FC8B-48C3-AC4F-A578E801AB41}" type="datetimeFigureOut">
              <a:rPr lang="bg-BG" smtClean="0"/>
              <a:pPr/>
              <a:t>12.5.2022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EFE8-D67E-4823-BC1E-7ED4B4450DB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A25A-FC8B-48C3-AC4F-A578E801AB41}" type="datetimeFigureOut">
              <a:rPr lang="bg-BG" smtClean="0"/>
              <a:pPr/>
              <a:t>12.5.2022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EFE8-D67E-4823-BC1E-7ED4B4450DB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A25A-FC8B-48C3-AC4F-A578E801AB41}" type="datetimeFigureOut">
              <a:rPr lang="bg-BG" smtClean="0"/>
              <a:pPr/>
              <a:t>12.5.2022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EFE8-D67E-4823-BC1E-7ED4B4450DB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A25A-FC8B-48C3-AC4F-A578E801AB41}" type="datetimeFigureOut">
              <a:rPr lang="bg-BG" smtClean="0"/>
              <a:pPr/>
              <a:t>12.5.2022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EFE8-D67E-4823-BC1E-7ED4B4450DB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A25A-FC8B-48C3-AC4F-A578E801AB41}" type="datetimeFigureOut">
              <a:rPr lang="bg-BG" smtClean="0"/>
              <a:pPr/>
              <a:t>12.5.2022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EFE8-D67E-4823-BC1E-7ED4B4450DB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A25A-FC8B-48C3-AC4F-A578E801AB41}" type="datetimeFigureOut">
              <a:rPr lang="bg-BG" smtClean="0"/>
              <a:pPr/>
              <a:t>12.5.2022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EFE8-D67E-4823-BC1E-7ED4B4450DB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A25A-FC8B-48C3-AC4F-A578E801AB41}" type="datetimeFigureOut">
              <a:rPr lang="bg-BG" smtClean="0"/>
              <a:pPr/>
              <a:t>12.5.2022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EFE8-D67E-4823-BC1E-7ED4B4450DB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A25A-FC8B-48C3-AC4F-A578E801AB41}" type="datetimeFigureOut">
              <a:rPr lang="bg-BG" smtClean="0"/>
              <a:pPr/>
              <a:t>12.5.2022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EFE8-D67E-4823-BC1E-7ED4B4450DB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5A25A-FC8B-48C3-AC4F-A578E801AB41}" type="datetimeFigureOut">
              <a:rPr lang="bg-BG" smtClean="0"/>
              <a:pPr/>
              <a:t>12.5.2022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7EFE8-D67E-4823-BC1E-7ED4B4450DB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A25A-FC8B-48C3-AC4F-A578E801AB41}" type="datetimeFigureOut">
              <a:rPr lang="bg-BG" smtClean="0"/>
              <a:pPr/>
              <a:t>12.5.2022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7EFE8-D67E-4823-BC1E-7ED4B4450DB9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ree download Childrens Ministry [1502x1127] for your Desktop, Mobile &amp;  Tablet | Explore 49+ Free Kids Wallpapers | Free Kids Wallpaper for Kindle,  Free Kids Wallpaper and Screensavers, Wallpaper for Ki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1045"/>
          </a:xfrm>
          <a:prstGeom prst="rect">
            <a:avLst/>
          </a:prstGeom>
          <a:noFill/>
        </p:spPr>
      </p:pic>
      <p:pic>
        <p:nvPicPr>
          <p:cNvPr id="3" name="Контейнер за картин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5" b="1515"/>
          <a:stretch>
            <a:fillRect/>
          </a:stretch>
        </p:blipFill>
        <p:spPr>
          <a:xfrm rot="21261706">
            <a:off x="373311" y="1256404"/>
            <a:ext cx="6919418" cy="5032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ово поле 3"/>
          <p:cNvSpPr txBox="1"/>
          <p:nvPr/>
        </p:nvSpPr>
        <p:spPr>
          <a:xfrm rot="21216735">
            <a:off x="552358" y="613604"/>
            <a:ext cx="6342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i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Заповядайте в ДГ „Радост” 2</a:t>
            </a:r>
            <a:endParaRPr lang="bg-BG" sz="3600" b="1" i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ldren Kids Template Backgrounds for Powerpoint Templates - PPT  Backgrounds"/>
          <p:cNvPicPr>
            <a:picLocks noChangeAspect="1" noChangeArrowheads="1"/>
          </p:cNvPicPr>
          <p:nvPr/>
        </p:nvPicPr>
        <p:blipFill>
          <a:blip r:embed="rId2" cstate="print"/>
          <a:srcRect l="18369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авоъгълник 2"/>
          <p:cNvSpPr/>
          <p:nvPr/>
        </p:nvSpPr>
        <p:spPr>
          <a:xfrm>
            <a:off x="357158" y="2571744"/>
            <a:ext cx="150019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bg-BG" dirty="0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2071670" y="1142984"/>
            <a:ext cx="55721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bg-BG" sz="2000" i="1" dirty="0">
              <a:ln w="127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9" descr="C:\Users\Fujitsu\Desktop\Нова папка (2)\76756969_2499599443495088_344964222662213632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406" y="71415"/>
            <a:ext cx="3071834" cy="2303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0" descr="C:\Users\Fujitsu\Desktop\Нова папка (2)\77307923_2499599430161756_666514425956322508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" y="3000372"/>
            <a:ext cx="2000265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Fujitsu\Desktop\Нова папка (2)\48379663_10161317800915296_900758324199712358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7153" y="2143116"/>
            <a:ext cx="3679294" cy="2452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C:\Users\Fujitsu\Desktop\Нова папка (2)\54517674_2071516652970038_7631756508140666880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71414"/>
            <a:ext cx="2286016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3" descr="C:\Users\Fujitsu\Desktop\PORTFOLIO IVA LALEVA POSLEDNO\ПОРТФОЛИО -ИВА\Снимков материал\Снимков материал\Празници\Пролетен празник 6.jpg"/>
          <p:cNvPicPr>
            <a:picLocks noChangeAspect="1" noChangeArrowheads="1"/>
          </p:cNvPicPr>
          <p:nvPr/>
        </p:nvPicPr>
        <p:blipFill>
          <a:blip r:embed="rId7" cstate="print"/>
          <a:srcRect l="31196" r="5999"/>
          <a:stretch>
            <a:fillRect/>
          </a:stretch>
        </p:blipFill>
        <p:spPr bwMode="auto">
          <a:xfrm>
            <a:off x="5638740" y="571480"/>
            <a:ext cx="1147838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C:\Users\Fujitsu\Desktop\Нова папка (2)\54515427_2071502816304755_5948250093999095808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500958" y="1857364"/>
            <a:ext cx="1571668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 descr="C:\Users\Fujitsu\Desktop\Нова папка (2)\54524533_2071509602970743_4353649996805963776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9322" y="3071810"/>
            <a:ext cx="2000264" cy="144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C:\Users\Fujitsu\Desktop\Нова папка (2)\54522658_2071516492970054_3684089411680600064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48386" y="4572008"/>
            <a:ext cx="2952770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1" descr="C:\Users\Fujitsu\Desktop\Нова папка (2)\48382945_10161317810060296_1838622310542606336_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76658" y="4746090"/>
            <a:ext cx="2952664" cy="1969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2" descr="C:\Users\Fujitsu\Desktop\PORTFOLIO IVA LALEVA POSLEDNO\ПОРТФОЛИО -ИВА\Снимков материал\Снимков материал\Празници\есен 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438" y="4643470"/>
            <a:ext cx="2857488" cy="2143116"/>
          </a:xfrm>
          <a:prstGeom prst="rect">
            <a:avLst/>
          </a:prstGeom>
          <a:noFill/>
        </p:spPr>
      </p:pic>
      <p:pic>
        <p:nvPicPr>
          <p:cNvPr id="15" name="Picture 8" descr="C:\Users\Fujitsu\Desktop\Нова папка (2)\55591767_2071516506303386_2955736432284532736_n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57884" y="1857364"/>
            <a:ext cx="1500198" cy="1125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3" descr="C:\Users\Fujitsu\Desktop\Нова папка (2)\48424549_10161317810045296_403114622401380352_n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28992" y="642918"/>
            <a:ext cx="2071702" cy="1381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авоъгълник 17"/>
          <p:cNvSpPr/>
          <p:nvPr/>
        </p:nvSpPr>
        <p:spPr>
          <a:xfrm>
            <a:off x="3286116" y="0"/>
            <a:ext cx="3857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</a:rPr>
              <a:t> </a:t>
            </a:r>
            <a:r>
              <a:rPr lang="bg-BG" sz="2400" b="1" i="1" dirty="0" smtClean="0">
                <a:solidFill>
                  <a:srgbClr val="002060"/>
                </a:solidFill>
              </a:rPr>
              <a:t> </a:t>
            </a:r>
            <a:r>
              <a:rPr lang="bg-BG" sz="2400" b="1" i="1" dirty="0" smtClean="0">
                <a:solidFill>
                  <a:srgbClr val="002060"/>
                </a:solidFill>
                <a:latin typeface="+mj-lt"/>
              </a:rPr>
              <a:t>ПРАЗИЦИ В ГРУПАТА</a:t>
            </a:r>
            <a:endParaRPr lang="bg-BG" sz="2400" b="1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9" name="Правоъгълник 18"/>
          <p:cNvSpPr/>
          <p:nvPr/>
        </p:nvSpPr>
        <p:spPr>
          <a:xfrm>
            <a:off x="714349" y="2500306"/>
            <a:ext cx="228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bg-BG" sz="2400" b="1" i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00B050"/>
                </a:solidFill>
              </a:rPr>
              <a:t>Е С Е Н</a:t>
            </a:r>
            <a:endParaRPr lang="bg-BG" sz="2400" b="1" i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20" name="Правоъгълник 19"/>
          <p:cNvSpPr/>
          <p:nvPr/>
        </p:nvSpPr>
        <p:spPr>
          <a:xfrm>
            <a:off x="7929586" y="3429000"/>
            <a:ext cx="150019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b="1" i="1" dirty="0" smtClean="0">
                <a:solidFill>
                  <a:srgbClr val="FF6699"/>
                </a:solidFill>
              </a:rPr>
              <a:t>ПРОЛЕТ</a:t>
            </a:r>
            <a:endParaRPr lang="en-US" sz="2000" b="1" i="1" dirty="0" smtClean="0">
              <a:solidFill>
                <a:srgbClr val="FF6699"/>
              </a:solidFill>
            </a:endParaRPr>
          </a:p>
          <a:p>
            <a:endParaRPr lang="bg-BG" dirty="0" smtClean="0">
              <a:solidFill>
                <a:srgbClr val="FF6699"/>
              </a:solidFill>
            </a:endParaRPr>
          </a:p>
        </p:txBody>
      </p:sp>
      <p:sp>
        <p:nvSpPr>
          <p:cNvPr id="21" name="Правоъгълник 20"/>
          <p:cNvSpPr/>
          <p:nvPr/>
        </p:nvSpPr>
        <p:spPr>
          <a:xfrm>
            <a:off x="3714745" y="2214554"/>
            <a:ext cx="1785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 и м а</a:t>
            </a:r>
            <a:endParaRPr lang="bg-BG" sz="28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download Childrens Ministry [1502x1127] for your Desktop, Mobile &amp;  Tablet | Explore 49+ Free Kids Wallpapers | Free Kids Wallpaper for Kindle,  Free Kids Wallpaper and Screensavers, Wallpaper for Kids"/>
          <p:cNvPicPr>
            <a:picLocks noChangeAspect="1" noChangeArrowheads="1"/>
          </p:cNvPicPr>
          <p:nvPr/>
        </p:nvPicPr>
        <p:blipFill>
          <a:blip r:embed="rId2" cstate="print"/>
          <a:srcRect r="17866"/>
          <a:stretch>
            <a:fillRect/>
          </a:stretch>
        </p:blipFill>
        <p:spPr bwMode="auto">
          <a:xfrm>
            <a:off x="0" y="24"/>
            <a:ext cx="9144000" cy="6861020"/>
          </a:xfrm>
          <a:prstGeom prst="rect">
            <a:avLst/>
          </a:prstGeom>
          <a:noFill/>
        </p:spPr>
      </p:pic>
      <p:pic>
        <p:nvPicPr>
          <p:cNvPr id="3" name="Picture 5" descr="C:\Users\Fujitsu\Desktop\IMG_20210225_104135_for_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49626"/>
            <a:ext cx="4429124" cy="3265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C:\Users\Fujitsu\Desktop\IMG_20210225_112509_for_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714356"/>
            <a:ext cx="4402404" cy="3229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Fujitsu\Desktop\DSC00993_for_web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4196288"/>
            <a:ext cx="4297920" cy="2427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Fujitsu\Desktop\275104378_3139513079622763_2446391903786414660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10" y="1071546"/>
            <a:ext cx="3657624" cy="2286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авоъгълник 6"/>
          <p:cNvSpPr/>
          <p:nvPr/>
        </p:nvSpPr>
        <p:spPr>
          <a:xfrm>
            <a:off x="0" y="285728"/>
            <a:ext cx="4500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36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8-ми март</a:t>
            </a:r>
            <a:endParaRPr lang="bg-BG" sz="3600" b="1" i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ldren Kids Template Backgrounds for Powerpoint Templates - PPT  Backgrounds"/>
          <p:cNvPicPr>
            <a:picLocks noChangeAspect="1" noChangeArrowheads="1"/>
          </p:cNvPicPr>
          <p:nvPr/>
        </p:nvPicPr>
        <p:blipFill>
          <a:blip r:embed="rId2" cstate="print"/>
          <a:srcRect l="18369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8" descr="C:\Users\Fujitsu\Desktop\119947185_3590813134262339_535618889985538947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89291"/>
            <a:ext cx="3214678" cy="1768073"/>
          </a:xfrm>
          <a:prstGeom prst="rect">
            <a:avLst/>
          </a:prstGeom>
          <a:noFill/>
        </p:spPr>
      </p:pic>
      <p:pic>
        <p:nvPicPr>
          <p:cNvPr id="4" name="Picture 5" descr="C:\Users\Fujitsu\Desktop\241454707_4219630278158654_538706762670938522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2000240"/>
            <a:ext cx="3169154" cy="1785950"/>
          </a:xfrm>
          <a:prstGeom prst="rect">
            <a:avLst/>
          </a:prstGeom>
          <a:noFill/>
        </p:spPr>
      </p:pic>
      <p:pic>
        <p:nvPicPr>
          <p:cNvPr id="5" name="Picture 3" descr="C:\Users\Fujitsu\Desktop\266760415_4934485716561734_6809531839113866751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3893371"/>
            <a:ext cx="3857620" cy="2893215"/>
          </a:xfrm>
          <a:prstGeom prst="rect">
            <a:avLst/>
          </a:prstGeom>
          <a:noFill/>
        </p:spPr>
      </p:pic>
      <p:pic>
        <p:nvPicPr>
          <p:cNvPr id="6" name="Picture 4" descr="C:\Users\Fujitsu\Desktop\272694059_4699902560131421_6921576115434254558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4052" y="71414"/>
            <a:ext cx="2513832" cy="1428760"/>
          </a:xfrm>
          <a:prstGeom prst="rect">
            <a:avLst/>
          </a:prstGeom>
          <a:noFill/>
        </p:spPr>
      </p:pic>
      <p:pic>
        <p:nvPicPr>
          <p:cNvPr id="7" name="Picture 7" descr="C:\Users\Fujitsu\Desktop\142576041_3588569254598096_380401406488838064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71414"/>
            <a:ext cx="3143239" cy="2357430"/>
          </a:xfrm>
          <a:prstGeom prst="rect">
            <a:avLst/>
          </a:prstGeom>
          <a:noFill/>
        </p:spPr>
      </p:pic>
      <p:pic>
        <p:nvPicPr>
          <p:cNvPr id="8" name="Picture 6" descr="C:\Users\Fujitsu\Desktop\242687800_4662116297132012_3672281091764453085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24541" y="2500306"/>
            <a:ext cx="3048053" cy="2286040"/>
          </a:xfrm>
          <a:prstGeom prst="rect">
            <a:avLst/>
          </a:prstGeom>
          <a:noFill/>
        </p:spPr>
      </p:pic>
      <p:pic>
        <p:nvPicPr>
          <p:cNvPr id="9" name="Picture 2" descr="C:\Users\Fujitsu\Desktop\271723796_5040693412607630_4543810656546969705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84018" y="4857760"/>
            <a:ext cx="2245700" cy="1928802"/>
          </a:xfrm>
          <a:prstGeom prst="rect">
            <a:avLst/>
          </a:prstGeom>
          <a:noFill/>
        </p:spPr>
      </p:pic>
      <p:pic>
        <p:nvPicPr>
          <p:cNvPr id="10" name="Picture 10" descr="C:\Users\Fujitsu\Desktop\270803467_5018561221487516_4377478513701672203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71935" y="4500570"/>
            <a:ext cx="2433346" cy="2286015"/>
          </a:xfrm>
          <a:prstGeom prst="rect">
            <a:avLst/>
          </a:prstGeom>
          <a:noFill/>
        </p:spPr>
      </p:pic>
      <p:pic>
        <p:nvPicPr>
          <p:cNvPr id="11" name="Picture 11" descr="C:\Users\Fujitsu\Desktop\274505567_4794284887359854_2203653481794780778_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28926" y="2500306"/>
            <a:ext cx="3025291" cy="1905934"/>
          </a:xfrm>
          <a:prstGeom prst="rect">
            <a:avLst/>
          </a:prstGeom>
          <a:noFill/>
        </p:spPr>
      </p:pic>
      <p:sp>
        <p:nvSpPr>
          <p:cNvPr id="12" name="Правоъгълник 11"/>
          <p:cNvSpPr/>
          <p:nvPr/>
        </p:nvSpPr>
        <p:spPr>
          <a:xfrm>
            <a:off x="3357554" y="1714488"/>
            <a:ext cx="2500330" cy="523220"/>
          </a:xfrm>
          <a:prstGeom prst="rect">
            <a:avLst/>
          </a:prstGeom>
          <a:solidFill>
            <a:srgbClr val="00B0F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bg-BG" sz="2800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Рождени дни  </a:t>
            </a:r>
            <a:endParaRPr lang="bg-BG" sz="2800" dirty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ldren Kids Template Backgrounds for Powerpoint Templates - PPT  Backgrounds"/>
          <p:cNvPicPr>
            <a:picLocks noChangeAspect="1" noChangeArrowheads="1"/>
          </p:cNvPicPr>
          <p:nvPr/>
        </p:nvPicPr>
        <p:blipFill>
          <a:blip r:embed="rId2" cstate="print"/>
          <a:srcRect l="18369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 descr="C:\Users\Fujitsu\Desktop\202790137_4010230422431975_3581874175919203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500306"/>
            <a:ext cx="2785840" cy="1856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Fujitsu\Desktop\204040296_4010213472433670_7807849412254596053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42852"/>
            <a:ext cx="3250372" cy="2166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C:\Users\Fujitsu\Desktop\202806985_4010213739100310_2170998446089793596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4841" y="4429132"/>
            <a:ext cx="3467753" cy="2311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 descr="C:\Users\Fujitsu\Desktop\DSC08033_for_F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23682"/>
            <a:ext cx="3533744" cy="2352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C:\Users\Fujitsu\Desktop\DSC08160_for_F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2099772"/>
            <a:ext cx="4572032" cy="3043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 descr="C:\Users\Fujitsu\Desktop\DSC08081_for_F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4990454"/>
            <a:ext cx="2714644" cy="1807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6" name="Picture 10" descr="C:\Users\Fujitsu\Desktop\DSC08098_for_Fb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996" y="4957789"/>
            <a:ext cx="2747054" cy="1828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Текстово поле 11"/>
          <p:cNvSpPr txBox="1"/>
          <p:nvPr/>
        </p:nvSpPr>
        <p:spPr>
          <a:xfrm>
            <a:off x="3571868" y="357166"/>
            <a:ext cx="2428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i="1" dirty="0" smtClean="0">
                <a:solidFill>
                  <a:srgbClr val="002060"/>
                </a:solidFill>
              </a:rPr>
              <a:t>Празници </a:t>
            </a:r>
          </a:p>
          <a:p>
            <a:pPr algn="ctr"/>
            <a:r>
              <a:rPr lang="bg-BG" sz="2800" b="1" i="1" dirty="0" smtClean="0">
                <a:solidFill>
                  <a:srgbClr val="002060"/>
                </a:solidFill>
              </a:rPr>
              <a:t>в градината</a:t>
            </a:r>
            <a:endParaRPr lang="bg-BG" sz="28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ldren Kids Template Backgrounds for Powerpoint Templates - PPT  Backgrounds"/>
          <p:cNvPicPr>
            <a:picLocks noChangeAspect="1" noChangeArrowheads="1"/>
          </p:cNvPicPr>
          <p:nvPr/>
        </p:nvPicPr>
        <p:blipFill>
          <a:blip r:embed="rId2" cstate="print"/>
          <a:srcRect l="18369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Fujitsu\Desktop\Нова папка (2)\275068178_5135232013241141_397199745627693229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071546"/>
            <a:ext cx="4203738" cy="2364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 descr="C:\Users\Fujitsu\Desktop\Нова папка (2)\275129054_345079347630413_171120965464113377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000504"/>
            <a:ext cx="3968778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5" descr="C:\Users\Fujitsu\Desktop\Нова папка (2)\275102511_512345680229415_3316276115442296448_n.jpg"/>
          <p:cNvPicPr>
            <a:picLocks noChangeAspect="1" noChangeArrowheads="1"/>
          </p:cNvPicPr>
          <p:nvPr/>
        </p:nvPicPr>
        <p:blipFill>
          <a:blip r:embed="rId5" cstate="print"/>
          <a:srcRect t="3150" b="33858"/>
          <a:stretch>
            <a:fillRect/>
          </a:stretch>
        </p:blipFill>
        <p:spPr bwMode="auto">
          <a:xfrm>
            <a:off x="214282" y="285728"/>
            <a:ext cx="3929090" cy="2944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1" descr="C:\Users\Fujitsu\Desktop\242178796_4260068110781537_7038774651092234906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286124"/>
            <a:ext cx="1285884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авоъгълник 7"/>
          <p:cNvSpPr/>
          <p:nvPr/>
        </p:nvSpPr>
        <p:spPr>
          <a:xfrm>
            <a:off x="4500562" y="3500438"/>
            <a:ext cx="41434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en-US" b="1" i="1" dirty="0" smtClean="0"/>
              <a:t>      </a:t>
            </a:r>
            <a:r>
              <a:rPr lang="bg-BG" sz="1600" b="1" i="1" dirty="0" smtClean="0"/>
              <a:t>Ден на детското самоуправление</a:t>
            </a:r>
            <a:endParaRPr lang="bg-BG" sz="1600" b="1" i="1" dirty="0"/>
          </a:p>
        </p:txBody>
      </p:sp>
      <p:sp>
        <p:nvSpPr>
          <p:cNvPr id="9" name="Правоъгълник 8"/>
          <p:cNvSpPr/>
          <p:nvPr/>
        </p:nvSpPr>
        <p:spPr>
          <a:xfrm>
            <a:off x="5857884" y="6357958"/>
            <a:ext cx="178595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r>
              <a:rPr lang="bg-BG" sz="2000" b="1" dirty="0" smtClean="0">
                <a:solidFill>
                  <a:srgbClr val="C00000"/>
                </a:solidFill>
              </a:rPr>
              <a:t>    </a:t>
            </a:r>
            <a:r>
              <a:rPr lang="bg-BG" b="1" dirty="0" smtClean="0">
                <a:solidFill>
                  <a:srgbClr val="C00000"/>
                </a:solidFill>
              </a:rPr>
              <a:t>Баба Марта</a:t>
            </a:r>
            <a:endParaRPr lang="bg-BG" b="1" dirty="0">
              <a:solidFill>
                <a:srgbClr val="C00000"/>
              </a:solidFill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4643438" y="428604"/>
            <a:ext cx="378621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bg-BG" sz="2400" b="1" i="1" dirty="0" smtClean="0">
                <a:solidFill>
                  <a:srgbClr val="002060"/>
                </a:solidFill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</a:rPr>
              <a:t>     </a:t>
            </a:r>
            <a:r>
              <a:rPr lang="bg-BG" sz="2000" b="1" i="1" dirty="0" smtClean="0">
                <a:solidFill>
                  <a:srgbClr val="002060"/>
                </a:solidFill>
              </a:rPr>
              <a:t>Традиции в ДГ ,,Радост   </a:t>
            </a:r>
            <a:endParaRPr lang="bg-BG" sz="20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Fujitsu\Desktop\280469120_4873288302779765_5496607357226780608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91407" y="3626262"/>
            <a:ext cx="2109155" cy="280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Fujitsu\Desktop\280161677_1269255333605032_1824113056779634259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5074153"/>
            <a:ext cx="2286016" cy="1712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ldren Kids Template Backgrounds for Powerpoint Templates - PPT  Backgrounds"/>
          <p:cNvPicPr>
            <a:picLocks noChangeAspect="1" noChangeArrowheads="1"/>
          </p:cNvPicPr>
          <p:nvPr/>
        </p:nvPicPr>
        <p:blipFill>
          <a:blip r:embed="rId2" cstate="print"/>
          <a:srcRect l="18369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C:\Users\Fujitsu\Desktop\275451949_1022571755022644_2032286322042299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31167"/>
            <a:ext cx="3786214" cy="2097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Fujitsu\Desktop\275363159_497056512022424_570580819307397305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0727" y="2047865"/>
            <a:ext cx="3250429" cy="216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C:\Users\Fujitsu\Desktop\275213326_980111976227728_4158853773775287279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7281" y="71414"/>
            <a:ext cx="3395313" cy="188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Users\Fujitsu\Desktop\Нова папка (2)\275098824_516032003389418_8536271682808681976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058415"/>
            <a:ext cx="3071834" cy="172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Users\Fujitsu\Desktop\Нова папка (2)\275094195_366304798474457_4715839038152883844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06" y="4929222"/>
            <a:ext cx="3047979" cy="17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Fujitsu\Desktop\154030901_4042606525749662_1015892293696675772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4830" y="4748256"/>
            <a:ext cx="3301682" cy="2038330"/>
          </a:xfrm>
          <a:prstGeom prst="rect">
            <a:avLst/>
          </a:prstGeom>
          <a:noFill/>
        </p:spPr>
      </p:pic>
      <p:pic>
        <p:nvPicPr>
          <p:cNvPr id="2051" name="Picture 3" descr="C:\Users\Fujitsu\Desktop\269695461_4961785303831775_3686826060304307646_n.jpg"/>
          <p:cNvPicPr>
            <a:picLocks noChangeAspect="1" noChangeArrowheads="1"/>
          </p:cNvPicPr>
          <p:nvPr/>
        </p:nvPicPr>
        <p:blipFill>
          <a:blip r:embed="rId9" cstate="print"/>
          <a:srcRect t="6955" r="51304" b="5995"/>
          <a:stretch>
            <a:fillRect/>
          </a:stretch>
        </p:blipFill>
        <p:spPr bwMode="auto">
          <a:xfrm>
            <a:off x="4143373" y="2572488"/>
            <a:ext cx="1428760" cy="207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Fujitsu\Desktop\277464019_5283570491653253_1649819312945192955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09519" y="4286256"/>
            <a:ext cx="1363075" cy="1796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Fujitsu\Desktop\277468282_5283570281653274_8682309382223465879_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71934" y="571480"/>
            <a:ext cx="1481467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Users\Fujitsu\Desktop\277450386_5283570051653297_5541500434614304556_n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49020" y="4572008"/>
            <a:ext cx="1294814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Текстово поле 13"/>
          <p:cNvSpPr txBox="1"/>
          <p:nvPr/>
        </p:nvSpPr>
        <p:spPr>
          <a:xfrm>
            <a:off x="571472" y="214290"/>
            <a:ext cx="321471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g-BG" sz="2400" b="1" i="1" dirty="0" smtClean="0">
                <a:solidFill>
                  <a:srgbClr val="7030A0"/>
                </a:solidFill>
              </a:rPr>
              <a:t>  </a:t>
            </a:r>
            <a:r>
              <a:rPr lang="en-US" sz="2400" b="1" i="1" dirty="0" smtClean="0">
                <a:solidFill>
                  <a:srgbClr val="7030A0"/>
                </a:solidFill>
              </a:rPr>
              <a:t>   </a:t>
            </a:r>
            <a:r>
              <a:rPr lang="bg-BG" sz="2400" b="1" i="1" dirty="0" smtClean="0">
                <a:solidFill>
                  <a:srgbClr val="7030A0"/>
                </a:solidFill>
              </a:rPr>
              <a:t> </a:t>
            </a:r>
            <a:r>
              <a:rPr lang="bg-BG" sz="2000" b="1" i="1" dirty="0" smtClean="0">
                <a:solidFill>
                  <a:srgbClr val="7030A0"/>
                </a:solidFill>
              </a:rPr>
              <a:t>Участие в конкурси</a:t>
            </a:r>
            <a:endParaRPr lang="bg-BG" sz="20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 cute children's cartoon ppt backgrounds_Best PowerPoint templates and  Google Slides for free download | Ppt, Background, Cartoon ki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" y="0"/>
            <a:ext cx="9144021" cy="6858000"/>
          </a:xfrm>
          <a:prstGeom prst="rect">
            <a:avLst/>
          </a:prstGeom>
          <a:noFill/>
        </p:spPr>
      </p:pic>
      <p:pic>
        <p:nvPicPr>
          <p:cNvPr id="3" name="Picture 2" descr="C:\Users\Fujitsu\Desktop\Нова папка (2)\273490776_1856989481152470_656280658616658097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42918"/>
            <a:ext cx="1875248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авоъгълник 3"/>
          <p:cNvSpPr/>
          <p:nvPr/>
        </p:nvSpPr>
        <p:spPr>
          <a:xfrm>
            <a:off x="2286000" y="857232"/>
            <a:ext cx="3571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dirty="0" smtClean="0"/>
              <a:t>Цел</a:t>
            </a:r>
            <a:r>
              <a:rPr lang="bg-BG" dirty="0" smtClean="0"/>
              <a:t>: Детската градина да стане любимо място на децата. Да я посещават с желание и нетърпение.</a:t>
            </a:r>
            <a:endParaRPr lang="bg-BG" dirty="0"/>
          </a:p>
        </p:txBody>
      </p:sp>
      <p:pic>
        <p:nvPicPr>
          <p:cNvPr id="5" name="Picture 5" descr="C:\Users\Fujitsu\Desktop\Нова папка (2)\273710524_374452814011164_4306200472058233713_n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14282" y="4214818"/>
            <a:ext cx="4012047" cy="2206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Users\Fujitsu\Desktop\Нова папка (2)\273550890_501210988088022_435285845845161623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59" y="2000240"/>
            <a:ext cx="1178727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Users\Fujitsu\Desktop\Нова папка (2)\273553539_487349682954522_8338631793012790895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8121" y="2071678"/>
            <a:ext cx="1500198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C:\Users\Fujitsu\Desktop\PORTFOLIO IVA LALEVA POSLEDNO\ПОРТФОЛИО -ИВА\Снимков материал\Снимков материал\Игри и развлечения\71079910_583237769166486_4406492714615439360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1151" y="166646"/>
            <a:ext cx="1589807" cy="211934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C:\Users\Fujitsu\Desktop\PORTFOLIO IVA LALEVA POSLEDNO\ПОРТФОЛИО -ИВА\Снимков материал\Снимков материал\Игри и развлечения\67319129_2593103234033339_8090493731574120448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72396" y="1357298"/>
            <a:ext cx="1500166" cy="2000221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 descr="C:\Users\Fujitsu\Desktop\PORTFOLIO IVA LALEVA POSLEDNO\ПОРТФОЛИО -ИВА\Снимков материал\Снимков материал\Игри и развлечения\71003598_394489614820375_2260111558950518784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72132" y="2357430"/>
            <a:ext cx="1643074" cy="2190357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авоъгълник 10"/>
          <p:cNvSpPr/>
          <p:nvPr/>
        </p:nvSpPr>
        <p:spPr>
          <a:xfrm>
            <a:off x="0" y="3568487"/>
            <a:ext cx="3571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i="1" dirty="0" smtClean="0">
                <a:solidFill>
                  <a:srgbClr val="0070C0"/>
                </a:solidFill>
              </a:rPr>
              <a:t>Рисуване на морското дъно</a:t>
            </a:r>
          </a:p>
          <a:p>
            <a:pPr algn="ctr"/>
            <a:r>
              <a:rPr lang="bg-BG" b="1" i="1" dirty="0" smtClean="0">
                <a:solidFill>
                  <a:srgbClr val="0070C0"/>
                </a:solidFill>
              </a:rPr>
              <a:t> върху фолио</a:t>
            </a:r>
            <a:endParaRPr lang="bg-BG" dirty="0"/>
          </a:p>
        </p:txBody>
      </p:sp>
      <p:pic>
        <p:nvPicPr>
          <p:cNvPr id="12" name="Picture 10" descr="C:\Users\Fujitsu\Desktop\PORTFOLIO IVA LALEVA POSLEDNO\ПОРТФОЛИО -ИВА\Снимков материал\Снимков материал\Игри и развлечения\120142610_2444794965822827_6320150753489398082_n.jpg"/>
          <p:cNvPicPr>
            <a:picLocks noChangeAspect="1" noChangeArrowheads="1"/>
          </p:cNvPicPr>
          <p:nvPr/>
        </p:nvPicPr>
        <p:blipFill>
          <a:blip r:embed="rId10" cstate="print"/>
          <a:srcRect l="6187" r="16310"/>
          <a:stretch>
            <a:fillRect/>
          </a:stretch>
        </p:blipFill>
        <p:spPr bwMode="auto">
          <a:xfrm>
            <a:off x="6143636" y="4357694"/>
            <a:ext cx="1500198" cy="1075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9" descr="C:\Users\Fujitsu\Desktop\PORTFOLIO IVA LALEVA POSLEDNO\ПОРТФОЛИО -ИВА\Снимков материал\Снимков материал\Игри и развлечения\120101725_776811483153016_3750449342825697078_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50991" y="4786322"/>
            <a:ext cx="1393041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1" descr="C:\Users\Fujitsu\Desktop\PORTFOLIO IVA LALEVA POSLEDNO\ПОРТФОЛИО -ИВА\Снимков материал\Снимков материал\Игри и развлечения\120009570_422450162088980_6763587474034449445_n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86248" y="5072074"/>
            <a:ext cx="2000232" cy="1500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авоъгълник 14"/>
          <p:cNvSpPr/>
          <p:nvPr/>
        </p:nvSpPr>
        <p:spPr>
          <a:xfrm>
            <a:off x="6215074" y="5711627"/>
            <a:ext cx="15001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600" b="1" i="1" dirty="0" smtClean="0">
                <a:solidFill>
                  <a:srgbClr val="C00000"/>
                </a:solidFill>
              </a:rPr>
              <a:t>Спортно състезание</a:t>
            </a:r>
            <a:endParaRPr lang="bg-BG" sz="1600" b="1" i="1" dirty="0">
              <a:solidFill>
                <a:srgbClr val="C00000"/>
              </a:solidFill>
            </a:endParaRPr>
          </a:p>
        </p:txBody>
      </p:sp>
      <p:sp>
        <p:nvSpPr>
          <p:cNvPr id="16" name="Правоъгълник 15"/>
          <p:cNvSpPr/>
          <p:nvPr/>
        </p:nvSpPr>
        <p:spPr>
          <a:xfrm>
            <a:off x="7572396" y="3429000"/>
            <a:ext cx="15716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600" b="1" i="1" dirty="0" smtClean="0">
                <a:solidFill>
                  <a:srgbClr val="FFC000"/>
                </a:solidFill>
              </a:rPr>
              <a:t>Търсене на тайнствено ,,Съкровище</a:t>
            </a:r>
            <a:r>
              <a:rPr lang="bg-BG" sz="1600" b="1" dirty="0" smtClean="0">
                <a:solidFill>
                  <a:srgbClr val="FFC000"/>
                </a:solidFill>
              </a:rPr>
              <a:t>”</a:t>
            </a:r>
            <a:endParaRPr lang="bg-BG" sz="1600" b="1" dirty="0">
              <a:solidFill>
                <a:srgbClr val="FFC000"/>
              </a:solidFill>
            </a:endParaRPr>
          </a:p>
        </p:txBody>
      </p:sp>
      <p:sp>
        <p:nvSpPr>
          <p:cNvPr id="17" name="Текстово поле 16"/>
          <p:cNvSpPr txBox="1"/>
          <p:nvPr/>
        </p:nvSpPr>
        <p:spPr>
          <a:xfrm>
            <a:off x="2357422" y="214290"/>
            <a:ext cx="350046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bg-BG" sz="2400" b="1" i="1" dirty="0" smtClean="0">
                <a:solidFill>
                  <a:srgbClr val="FFFF00"/>
                </a:solidFill>
              </a:rPr>
              <a:t>  </a:t>
            </a:r>
            <a:r>
              <a:rPr lang="en-US" sz="2400" b="1" i="1" dirty="0" smtClean="0">
                <a:solidFill>
                  <a:srgbClr val="FFFF00"/>
                </a:solidFill>
              </a:rPr>
              <a:t>   </a:t>
            </a:r>
            <a:r>
              <a:rPr lang="bg-BG" sz="2000" b="1" i="1" dirty="0" smtClean="0">
                <a:solidFill>
                  <a:srgbClr val="FFFF00"/>
                </a:solidFill>
              </a:rPr>
              <a:t>Летни развлечения</a:t>
            </a:r>
            <a:endParaRPr lang="bg-BG" sz="20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ldren Kids Template Backgrounds for Powerpoint Templates - PPT  Backgrounds"/>
          <p:cNvPicPr>
            <a:picLocks noChangeAspect="1" noChangeArrowheads="1"/>
          </p:cNvPicPr>
          <p:nvPr/>
        </p:nvPicPr>
        <p:blipFill>
          <a:blip r:embed="rId2" cstate="print"/>
          <a:srcRect l="18369"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3" descr="C:\Users\Fujitsu\Desktop\Нова папка (2)\107828529_3381221395221515_907015573536418098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214290"/>
            <a:ext cx="1357322" cy="2467859"/>
          </a:xfrm>
          <a:prstGeom prst="rect">
            <a:avLst/>
          </a:prstGeom>
          <a:noFill/>
        </p:spPr>
      </p:pic>
      <p:pic>
        <p:nvPicPr>
          <p:cNvPr id="4" name="Picture 14" descr="C:\Users\Fujitsu\Desktop\Нова папка (2)\107893219_3381220865221568_1780764225498783040_n.jpg"/>
          <p:cNvPicPr>
            <a:picLocks noChangeAspect="1" noChangeArrowheads="1"/>
          </p:cNvPicPr>
          <p:nvPr/>
        </p:nvPicPr>
        <p:blipFill>
          <a:blip r:embed="rId4" cstate="print"/>
          <a:srcRect t="15748" b="19685"/>
          <a:stretch>
            <a:fillRect/>
          </a:stretch>
        </p:blipFill>
        <p:spPr bwMode="auto">
          <a:xfrm>
            <a:off x="1643042" y="785860"/>
            <a:ext cx="1643074" cy="1928760"/>
          </a:xfrm>
          <a:prstGeom prst="rect">
            <a:avLst/>
          </a:prstGeom>
          <a:noFill/>
        </p:spPr>
      </p:pic>
      <p:pic>
        <p:nvPicPr>
          <p:cNvPr id="5" name="Picture 4" descr="C:\Users\Fujitsu\Desktop\Нова папка (2)\107768905_3381221188554869_2796286073115231776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2836100"/>
            <a:ext cx="3415971" cy="1878784"/>
          </a:xfrm>
          <a:prstGeom prst="rect">
            <a:avLst/>
          </a:prstGeom>
          <a:noFill/>
        </p:spPr>
      </p:pic>
      <p:pic>
        <p:nvPicPr>
          <p:cNvPr id="6" name="Picture 9" descr="C:\Users\Fujitsu\Desktop\107700092_3381221795221475_5298278361586635437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7280" y="4786322"/>
            <a:ext cx="3556026" cy="2000264"/>
          </a:xfrm>
          <a:prstGeom prst="rect">
            <a:avLst/>
          </a:prstGeom>
          <a:noFill/>
        </p:spPr>
      </p:pic>
      <p:pic>
        <p:nvPicPr>
          <p:cNvPr id="7" name="Picture 3" descr="C:\Users\Fujitsu\Desktop\116874619_3455489007794753_6048307375133118816_n.jpg"/>
          <p:cNvPicPr>
            <a:picLocks noChangeAspect="1" noChangeArrowheads="1"/>
          </p:cNvPicPr>
          <p:nvPr/>
        </p:nvPicPr>
        <p:blipFill>
          <a:blip r:embed="rId7" cstate="print"/>
          <a:srcRect t="1432" r="19291"/>
          <a:stretch>
            <a:fillRect/>
          </a:stretch>
        </p:blipFill>
        <p:spPr bwMode="auto">
          <a:xfrm>
            <a:off x="4108984" y="142852"/>
            <a:ext cx="3034784" cy="2038480"/>
          </a:xfrm>
          <a:prstGeom prst="rect">
            <a:avLst/>
          </a:prstGeom>
          <a:noFill/>
        </p:spPr>
      </p:pic>
      <p:pic>
        <p:nvPicPr>
          <p:cNvPr id="8" name="Picture 5" descr="C:\Users\Fujitsu\Desktop\117233389_3455489074461413_8481291791831526378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2828921"/>
            <a:ext cx="3429024" cy="1885963"/>
          </a:xfrm>
          <a:prstGeom prst="rect">
            <a:avLst/>
          </a:prstGeom>
          <a:noFill/>
        </p:spPr>
      </p:pic>
      <p:pic>
        <p:nvPicPr>
          <p:cNvPr id="9" name="Picture 10" descr="C:\Users\Fujitsu\Desktop\117074986_3455488277794826_1040699171690105528_n.jpg"/>
          <p:cNvPicPr>
            <a:picLocks noChangeAspect="1" noChangeArrowheads="1"/>
          </p:cNvPicPr>
          <p:nvPr/>
        </p:nvPicPr>
        <p:blipFill>
          <a:blip r:embed="rId9" cstate="print"/>
          <a:srcRect t="1969" b="1969"/>
          <a:stretch>
            <a:fillRect/>
          </a:stretch>
        </p:blipFill>
        <p:spPr bwMode="auto">
          <a:xfrm>
            <a:off x="7254933" y="142852"/>
            <a:ext cx="1817661" cy="3174500"/>
          </a:xfrm>
          <a:prstGeom prst="rect">
            <a:avLst/>
          </a:prstGeom>
          <a:noFill/>
        </p:spPr>
      </p:pic>
      <p:pic>
        <p:nvPicPr>
          <p:cNvPr id="10" name="Picture 6" descr="C:\Users\Fujitsu\Desktop\117233149_3455490417794612_2074762813770701432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73285" y="3571876"/>
            <a:ext cx="1727871" cy="3071770"/>
          </a:xfrm>
          <a:prstGeom prst="rect">
            <a:avLst/>
          </a:prstGeom>
          <a:noFill/>
        </p:spPr>
      </p:pic>
      <p:pic>
        <p:nvPicPr>
          <p:cNvPr id="11" name="Picture 8" descr="C:\Users\Fujitsu\Desktop\116872541_3455489534461367_3169451144329972918_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59442" y="4857760"/>
            <a:ext cx="3377069" cy="1857388"/>
          </a:xfrm>
          <a:prstGeom prst="rect">
            <a:avLst/>
          </a:prstGeom>
          <a:noFill/>
        </p:spPr>
      </p:pic>
      <p:sp>
        <p:nvSpPr>
          <p:cNvPr id="12" name="Текстово поле 11"/>
          <p:cNvSpPr txBox="1"/>
          <p:nvPr/>
        </p:nvSpPr>
        <p:spPr>
          <a:xfrm>
            <a:off x="4286248" y="2285992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i="1" dirty="0" smtClean="0"/>
              <a:t> </a:t>
            </a:r>
            <a:r>
              <a:rPr lang="en-US" i="1" dirty="0" smtClean="0"/>
              <a:t> </a:t>
            </a:r>
            <a:r>
              <a:rPr lang="bg-BG" b="1" i="1" dirty="0" smtClean="0">
                <a:solidFill>
                  <a:srgbClr val="002060"/>
                </a:solidFill>
                <a:latin typeface="+mj-lt"/>
              </a:rPr>
              <a:t>Състезание с лодки</a:t>
            </a:r>
            <a:endParaRPr lang="bg-BG" b="1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Правоъгълник 12"/>
          <p:cNvSpPr/>
          <p:nvPr/>
        </p:nvSpPr>
        <p:spPr>
          <a:xfrm>
            <a:off x="1285852" y="0"/>
            <a:ext cx="292895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i="1" dirty="0" smtClean="0">
                <a:solidFill>
                  <a:srgbClr val="0070C0"/>
                </a:solidFill>
              </a:rPr>
              <a:t> </a:t>
            </a:r>
            <a:r>
              <a:rPr lang="bg-BG" sz="1600" b="1" i="1" dirty="0" smtClean="0">
                <a:solidFill>
                  <a:srgbClr val="0070C0"/>
                </a:solidFill>
              </a:rPr>
              <a:t>Запознаване с техниката  п</a:t>
            </a:r>
            <a:r>
              <a:rPr lang="en-US" sz="1600" b="1" i="1" dirty="0" smtClean="0">
                <a:solidFill>
                  <a:srgbClr val="0070C0"/>
                </a:solidFill>
              </a:rPr>
              <a:t>a</a:t>
            </a:r>
            <a:r>
              <a:rPr lang="bg-BG" sz="1600" b="1" i="1" dirty="0" smtClean="0">
                <a:solidFill>
                  <a:srgbClr val="0070C0"/>
                </a:solidFill>
              </a:rPr>
              <a:t>пие- </a:t>
            </a:r>
            <a:r>
              <a:rPr lang="bg-BG" sz="1600" b="1" i="1" dirty="0" err="1" smtClean="0">
                <a:solidFill>
                  <a:srgbClr val="0070C0"/>
                </a:solidFill>
              </a:rPr>
              <a:t>маше</a:t>
            </a:r>
            <a:endParaRPr lang="bg-BG" sz="16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ldren Kids Template Backgrounds for Powerpoint Templates - PPT  Backgrounds"/>
          <p:cNvPicPr>
            <a:picLocks noChangeAspect="1" noChangeArrowheads="1"/>
          </p:cNvPicPr>
          <p:nvPr/>
        </p:nvPicPr>
        <p:blipFill>
          <a:blip r:embed="rId2" cstate="print"/>
          <a:srcRect l="18369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ово поле 2"/>
          <p:cNvSpPr txBox="1"/>
          <p:nvPr/>
        </p:nvSpPr>
        <p:spPr>
          <a:xfrm>
            <a:off x="1357290" y="2506800"/>
            <a:ext cx="750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i="1" dirty="0" smtClean="0">
                <a:solidFill>
                  <a:srgbClr val="FFFF00"/>
                </a:solidFill>
              </a:rPr>
              <a:t>Благодарим Ви за вниманието!</a:t>
            </a:r>
            <a:endParaRPr lang="bg-BG" sz="36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3 cute children's cartoon ppt backgrounds_Best PowerPoint templates and  Google Slides for free download | Ppt, Background, Cartoon ki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24"/>
            <a:ext cx="9144021" cy="6858000"/>
          </a:xfrm>
          <a:prstGeom prst="rect">
            <a:avLst/>
          </a:prstGeom>
          <a:noFill/>
        </p:spPr>
      </p:pic>
      <p:sp>
        <p:nvSpPr>
          <p:cNvPr id="3" name="Текстово поле 2"/>
          <p:cNvSpPr txBox="1"/>
          <p:nvPr/>
        </p:nvSpPr>
        <p:spPr>
          <a:xfrm>
            <a:off x="0" y="5371943"/>
            <a:ext cx="9429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i="1" dirty="0" smtClean="0">
                <a:ln>
                  <a:solidFill>
                    <a:srgbClr val="00206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Г-жа Ивелина Тодорова и г-жа Ива Лалева </a:t>
            </a:r>
            <a:endParaRPr lang="en-US" sz="2400" i="1" dirty="0" smtClean="0">
              <a:ln>
                <a:solidFill>
                  <a:srgbClr val="002060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  <a:p>
            <a:pPr algn="ctr"/>
            <a:r>
              <a:rPr lang="bg-BG" sz="2400" i="1" dirty="0" smtClean="0">
                <a:ln>
                  <a:solidFill>
                    <a:srgbClr val="00206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ще бъдат учители</a:t>
            </a:r>
            <a:r>
              <a:rPr lang="en-US" sz="2400" i="1" dirty="0" smtClean="0">
                <a:ln>
                  <a:solidFill>
                    <a:srgbClr val="00206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bg-BG" sz="2400" i="1" dirty="0" smtClean="0">
                <a:ln>
                  <a:solidFill>
                    <a:srgbClr val="00206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на Първа група ,,Усмивка”, филиал 2 на </a:t>
            </a:r>
            <a:endParaRPr lang="en-US" sz="2400" i="1" dirty="0" smtClean="0">
              <a:ln>
                <a:solidFill>
                  <a:srgbClr val="002060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  <a:p>
            <a:pPr algn="ctr"/>
            <a:r>
              <a:rPr lang="bg-BG" sz="2400" i="1" dirty="0" smtClean="0">
                <a:ln>
                  <a:solidFill>
                    <a:srgbClr val="00206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ДГ ,,Радост“-  гр. Севлиево</a:t>
            </a:r>
            <a:r>
              <a:rPr lang="en-US" sz="2400" i="1" dirty="0" smtClean="0">
                <a:ln>
                  <a:solidFill>
                    <a:srgbClr val="00206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bg-BG" sz="2400" i="1" dirty="0" smtClean="0">
                <a:ln>
                  <a:solidFill>
                    <a:srgbClr val="00206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през учебната</a:t>
            </a:r>
            <a:r>
              <a:rPr lang="en-US" sz="2400" i="1" dirty="0" smtClean="0">
                <a:ln>
                  <a:solidFill>
                    <a:srgbClr val="00206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bg-BG" sz="2400" i="1" dirty="0" smtClean="0">
                <a:ln>
                  <a:solidFill>
                    <a:srgbClr val="00206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2022/2023 г.</a:t>
            </a:r>
            <a:endParaRPr lang="bg-BG" sz="2400" i="1" dirty="0">
              <a:ln>
                <a:solidFill>
                  <a:srgbClr val="002060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1026" name="Picture 2" descr="C:\Users\Fujitsu\Desktop\202088994_2904507623146226_4295618334100274982_n.jpg"/>
          <p:cNvPicPr>
            <a:picLocks noChangeAspect="1" noChangeArrowheads="1"/>
          </p:cNvPicPr>
          <p:nvPr/>
        </p:nvPicPr>
        <p:blipFill>
          <a:blip r:embed="rId3" cstate="print"/>
          <a:srcRect b="34941"/>
          <a:stretch>
            <a:fillRect/>
          </a:stretch>
        </p:blipFill>
        <p:spPr bwMode="auto">
          <a:xfrm>
            <a:off x="1876696" y="142851"/>
            <a:ext cx="5267072" cy="5140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hildren Kids Template Backgrounds for Powerpoint Templates - PPT  Backgroun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968273"/>
          </a:xfrm>
          <a:prstGeom prst="rect">
            <a:avLst/>
          </a:prstGeom>
          <a:noFill/>
        </p:spPr>
      </p:pic>
      <p:sp>
        <p:nvSpPr>
          <p:cNvPr id="4" name="Текстово поле 3"/>
          <p:cNvSpPr txBox="1"/>
          <p:nvPr/>
        </p:nvSpPr>
        <p:spPr>
          <a:xfrm>
            <a:off x="1500166" y="1142984"/>
            <a:ext cx="764383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Детска градина ,,Радост” е:</a:t>
            </a:r>
          </a:p>
          <a:p>
            <a:pPr algn="ctr"/>
            <a:endParaRPr lang="bg-BG" sz="2400" b="1" dirty="0" smtClean="0"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</a:endParaRPr>
          </a:p>
          <a:p>
            <a:pPr algn="ctr"/>
            <a:r>
              <a:rPr lang="bg-BG" sz="2400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Уютна, комфортна и гостоприемна. Разполага с модерна материална – техническа база и отлични условия за труд, спорт, игри и отдих. Пълноценно меню съобразено с нуждите на децата и в съответствие с изискванията на МЗ за здравословно хранене.</a:t>
            </a:r>
          </a:p>
          <a:p>
            <a:pPr algn="ctr"/>
            <a:r>
              <a:rPr lang="bg-BG" sz="2400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Защото всяко едно дете е уникално само по себе си и ние предлагаме индивидуален подход в</a:t>
            </a:r>
          </a:p>
          <a:p>
            <a:pPr algn="ctr"/>
            <a:r>
              <a:rPr lang="bg-BG" sz="2400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 работата си с него.</a:t>
            </a:r>
          </a:p>
          <a:p>
            <a:pPr algn="ctr"/>
            <a:endParaRPr lang="bg-BG" sz="2400" b="1" dirty="0" smtClean="0"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</a:endParaRPr>
          </a:p>
          <a:p>
            <a:pPr algn="ctr"/>
            <a:r>
              <a:rPr lang="bg-BG" sz="2400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На сайта на ДГ и на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Facebook</a:t>
            </a:r>
            <a:r>
              <a:rPr lang="bg-BG" sz="2400" b="1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 страницата може да се видят снимки и видеоклипове, които ще Ви помогнат да се потопите в атмосферата на ДГ ,,Радост”.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 cute children's cartoon ppt backgrounds_Best PowerPoint templates and  Google Slides for free download | Ppt, Background, Cartoon ki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24"/>
            <a:ext cx="9144021" cy="6858000"/>
          </a:xfrm>
          <a:prstGeom prst="rect">
            <a:avLst/>
          </a:prstGeom>
          <a:noFill/>
        </p:spPr>
      </p:pic>
      <p:pic>
        <p:nvPicPr>
          <p:cNvPr id="2050" name="Picture 2" descr="C:\Users\Fujitsu\Desktop\Група Усмивка\DSC08231_for_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7" y="785794"/>
            <a:ext cx="3000396" cy="2000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Fujitsu\Desktop\Група Усмивка\DSC08229_for_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28604"/>
            <a:ext cx="2893606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Fujitsu\Desktop\Група Усмивка\DSC08234_for_we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1214422"/>
            <a:ext cx="2357754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Fujitsu\Desktop\Група Усмивка\DSC08232_for_we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2928934"/>
            <a:ext cx="2566986" cy="1711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Users\Fujitsu\Desktop\Група Усмивка\DSC08245_for_we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786322"/>
            <a:ext cx="2603048" cy="1735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C:\Users\Fujitsu\Desktop\Група Усмивка\DSC08215_for_we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2857496"/>
            <a:ext cx="2812994" cy="1876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C:\Users\Fujitsu\Desktop\Група Усмивка\DSC08206_for_web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2451352"/>
            <a:ext cx="3181389" cy="212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7" name="Picture 9" descr="C:\Users\Fujitsu\Desktop\Група Усмивка\DSC08212_for_we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488" y="4572008"/>
            <a:ext cx="3148414" cy="2098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8" name="Picture 10" descr="C:\Users\Fujitsu\Desktop\Група Усмивка\DSC08254_for_we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2844" y="4714884"/>
            <a:ext cx="2572095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Текстово поле 11"/>
          <p:cNvSpPr txBox="1"/>
          <p:nvPr/>
        </p:nvSpPr>
        <p:spPr>
          <a:xfrm>
            <a:off x="4000496" y="214290"/>
            <a:ext cx="4429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2800" b="1" i="1" dirty="0" smtClean="0">
                <a:solidFill>
                  <a:srgbClr val="0070C0"/>
                </a:solidFill>
                <a:latin typeface="+mj-lt"/>
              </a:rPr>
              <a:t>Интериорът в група        ,,Усмивка”</a:t>
            </a:r>
            <a:endParaRPr lang="bg-BG" sz="2800" b="1" i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ldren Kids Template Backgrounds for Powerpoint Templates - PPT  Backgrounds"/>
          <p:cNvPicPr>
            <a:picLocks noChangeAspect="1" noChangeArrowheads="1"/>
          </p:cNvPicPr>
          <p:nvPr/>
        </p:nvPicPr>
        <p:blipFill>
          <a:blip r:embed="rId2" cstate="print"/>
          <a:srcRect l="18369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авоъгълник 2"/>
          <p:cNvSpPr/>
          <p:nvPr/>
        </p:nvSpPr>
        <p:spPr>
          <a:xfrm>
            <a:off x="642910" y="2714620"/>
            <a:ext cx="8072494" cy="36933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g-BG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Главен принцип на нашата </a:t>
            </a:r>
          </a:p>
          <a:p>
            <a:pPr algn="ctr"/>
            <a:r>
              <a:rPr lang="bg-BG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педагогическа работа е да покажем на детето, </a:t>
            </a:r>
          </a:p>
          <a:p>
            <a:pPr algn="ctr"/>
            <a:r>
              <a:rPr lang="bg-BG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че е обичано, разбирано, уважавано, независимо</a:t>
            </a:r>
          </a:p>
          <a:p>
            <a:pPr algn="ctr"/>
            <a:r>
              <a:rPr lang="bg-BG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дали е послушно или палаво, да стимулираме</a:t>
            </a:r>
          </a:p>
          <a:p>
            <a:pPr algn="ctr"/>
            <a:r>
              <a:rPr lang="bg-BG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силните страни на всяко дете.</a:t>
            </a:r>
          </a:p>
          <a:p>
            <a:pPr algn="ctr"/>
            <a:endParaRPr lang="bg-BG" b="1" dirty="0" smtClean="0">
              <a:ln>
                <a:solidFill>
                  <a:srgbClr val="FFC000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bg-BG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Да накараме всяко дете да се </a:t>
            </a:r>
          </a:p>
          <a:p>
            <a:pPr algn="ctr"/>
            <a:r>
              <a:rPr lang="bg-BG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радва и да е доволно от</a:t>
            </a:r>
          </a:p>
          <a:p>
            <a:pPr algn="ctr"/>
            <a:r>
              <a:rPr lang="bg-BG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постиженията си.</a:t>
            </a:r>
          </a:p>
          <a:p>
            <a:pPr algn="ctr"/>
            <a:endParaRPr lang="bg-BG" b="1" dirty="0" smtClean="0">
              <a:ln>
                <a:solidFill>
                  <a:srgbClr val="FFC000"/>
                </a:solidFill>
              </a:ln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bg-BG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Да разпознаваме, уважаваме, поощряваме </a:t>
            </a:r>
          </a:p>
          <a:p>
            <a:pPr algn="ctr"/>
            <a:r>
              <a:rPr lang="bg-BG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индивидуалните различия</a:t>
            </a:r>
          </a:p>
          <a:p>
            <a:pPr algn="ctr"/>
            <a:r>
              <a:rPr lang="bg-BG" b="1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на всяко дете.</a:t>
            </a:r>
            <a:endParaRPr lang="bg-BG" dirty="0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1714480" y="428604"/>
            <a:ext cx="62865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i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Според  нас:</a:t>
            </a:r>
          </a:p>
          <a:p>
            <a:pPr algn="ctr"/>
            <a:endParaRPr lang="bg-BG" sz="2400" i="1" dirty="0" smtClean="0">
              <a:ln w="127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en-US" sz="2400" i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,,</a:t>
            </a:r>
            <a:r>
              <a:rPr lang="ru-RU" sz="2400" i="1" dirty="0" err="1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Най</a:t>
            </a:r>
            <a:r>
              <a:rPr lang="ru-RU" sz="2400" i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- добрият начин да направите добро за децата е да ги направите щастливи.“ </a:t>
            </a:r>
          </a:p>
          <a:p>
            <a:pPr algn="ctr"/>
            <a:endParaRPr lang="bg-BG" sz="2400" i="1" dirty="0">
              <a:ln w="12700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ldren Kids Template Backgrounds for Powerpoint Templates - PPT  Backgrounds"/>
          <p:cNvPicPr>
            <a:picLocks noChangeAspect="1" noChangeArrowheads="1"/>
          </p:cNvPicPr>
          <p:nvPr/>
        </p:nvPicPr>
        <p:blipFill>
          <a:blip r:embed="rId2" cstate="print"/>
          <a:srcRect l="18369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ово поле 2"/>
          <p:cNvSpPr txBox="1"/>
          <p:nvPr/>
        </p:nvSpPr>
        <p:spPr>
          <a:xfrm>
            <a:off x="1928794" y="214290"/>
            <a:ext cx="5643602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g-BG" sz="2400" i="1" dirty="0" smtClean="0">
                <a:solidFill>
                  <a:srgbClr val="002060"/>
                </a:solidFill>
                <a:latin typeface="+mj-lt"/>
              </a:rPr>
              <a:t>В нашата работа се стараем  да има  баланс между традиционните и иновативните методи на обучение. Всяко дете е различно, мисли и чувства по различен начин.</a:t>
            </a:r>
            <a:endParaRPr lang="bg-BG" sz="24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6" descr="C:\Users\Fujitsu\Desktop\PORTFOLIO IVA LALEVA POSLEDNO\ПОРТФОЛИО -ИВА\Снимков материал\Снимков материал\интерактивни методи\7.jpg"/>
          <p:cNvPicPr>
            <a:picLocks noChangeAspect="1" noChangeArrowheads="1"/>
          </p:cNvPicPr>
          <p:nvPr/>
        </p:nvPicPr>
        <p:blipFill>
          <a:blip r:embed="rId3" cstate="print"/>
          <a:srcRect l="5026" r="1508"/>
          <a:stretch>
            <a:fillRect/>
          </a:stretch>
        </p:blipFill>
        <p:spPr bwMode="auto">
          <a:xfrm>
            <a:off x="6286512" y="3269224"/>
            <a:ext cx="2713255" cy="1517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Fujitsu\Desktop\PORTFOLIO IVA LALEVA POSLEDNO\ПОРТФОЛИО -ИВА\Снимков материал\Снимков материал\интерактивни методи\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532503"/>
            <a:ext cx="2143140" cy="389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 descr="C:\Users\Fujitsu\Desktop\PORTFOLIO IVA LALEVA POSLEDNO\ПОРТФОЛИО -ИВА\Снимков материал\Снимков материал\интерактивни методи\01.jpg"/>
          <p:cNvPicPr>
            <a:picLocks noChangeAspect="1" noChangeArrowheads="1"/>
          </p:cNvPicPr>
          <p:nvPr/>
        </p:nvPicPr>
        <p:blipFill>
          <a:blip r:embed="rId5" cstate="print"/>
          <a:srcRect r="12992"/>
          <a:stretch>
            <a:fillRect/>
          </a:stretch>
        </p:blipFill>
        <p:spPr bwMode="auto">
          <a:xfrm>
            <a:off x="6163683" y="4880699"/>
            <a:ext cx="2837473" cy="1834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C:\Users\Fujitsu\Desktop\Нова папка (2)\273471560_648388082940597_8284374832846156576_n.jpg"/>
          <p:cNvPicPr>
            <a:picLocks noChangeAspect="1" noChangeArrowheads="1"/>
          </p:cNvPicPr>
          <p:nvPr/>
        </p:nvPicPr>
        <p:blipFill>
          <a:blip r:embed="rId6" cstate="print"/>
          <a:srcRect b="14272"/>
          <a:stretch>
            <a:fillRect/>
          </a:stretch>
        </p:blipFill>
        <p:spPr bwMode="auto">
          <a:xfrm rot="906202">
            <a:off x="7622730" y="362888"/>
            <a:ext cx="1344304" cy="1536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:\Users\Fujitsu\Desktop\Нова папка (2)\273591397_923803718279709_122666589805356781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57973" y="2133650"/>
            <a:ext cx="1441382" cy="1081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Fujitsu\Desktop\Нова папка (2)\273476900_1150187335790258_6858064157496938549_n.jpg"/>
          <p:cNvPicPr>
            <a:picLocks noChangeAspect="1" noChangeArrowheads="1"/>
          </p:cNvPicPr>
          <p:nvPr/>
        </p:nvPicPr>
        <p:blipFill>
          <a:blip r:embed="rId8" cstate="print"/>
          <a:srcRect t="4429" b="11811"/>
          <a:stretch>
            <a:fillRect/>
          </a:stretch>
        </p:blipFill>
        <p:spPr bwMode="auto">
          <a:xfrm>
            <a:off x="7998574" y="2015230"/>
            <a:ext cx="1074020" cy="1199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143116"/>
            <a:ext cx="3522786" cy="2348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4572032"/>
            <a:ext cx="2952739" cy="221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199"/>
          <a:stretch>
            <a:fillRect/>
          </a:stretch>
        </p:blipFill>
        <p:spPr>
          <a:xfrm rot="20942138">
            <a:off x="289871" y="315649"/>
            <a:ext cx="1357322" cy="1588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22530" name="Picture 2" descr="Free download Sunday School PowerPoint PowerPoint Sermons [800x600] for  your Desktop, Mobile &amp; Tablet | Explore 46+ PPT Wallpaper for Children |  Wallpaper for Kids, Children Wallpapers for Desktop, Children S Room  Wallpaper"/>
          <p:cNvPicPr>
            <a:picLocks noChangeAspect="1" noChangeArrowheads="1"/>
          </p:cNvPicPr>
          <p:nvPr/>
        </p:nvPicPr>
        <p:blipFill>
          <a:blip r:embed="rId2" cstate="print"/>
          <a:srcRect r="59528"/>
          <a:stretch>
            <a:fillRect/>
          </a:stretch>
        </p:blipFill>
        <p:spPr bwMode="auto">
          <a:xfrm>
            <a:off x="41" y="0"/>
            <a:ext cx="9143959" cy="6858000"/>
          </a:xfrm>
          <a:prstGeom prst="rect">
            <a:avLst/>
          </a:prstGeom>
          <a:noFill/>
        </p:spPr>
      </p:pic>
      <p:sp>
        <p:nvSpPr>
          <p:cNvPr id="5" name="Текстово поле 4"/>
          <p:cNvSpPr txBox="1"/>
          <p:nvPr/>
        </p:nvSpPr>
        <p:spPr>
          <a:xfrm>
            <a:off x="214282" y="3286124"/>
            <a:ext cx="3643338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Проект -БЪРЗ ГЕРОЙ 112. "</a:t>
            </a:r>
            <a:r>
              <a:rPr lang="ru-RU" b="1" i="1" dirty="0" err="1" smtClean="0">
                <a:solidFill>
                  <a:srgbClr val="0070C0"/>
                </a:solidFill>
              </a:rPr>
              <a:t>Заедно</a:t>
            </a:r>
            <a:r>
              <a:rPr lang="ru-RU" b="1" i="1" dirty="0" smtClean="0">
                <a:solidFill>
                  <a:srgbClr val="0070C0"/>
                </a:solidFill>
              </a:rPr>
              <a:t> можем да </a:t>
            </a:r>
            <a:r>
              <a:rPr lang="ru-RU" b="1" i="1" dirty="0" err="1" smtClean="0">
                <a:solidFill>
                  <a:srgbClr val="0070C0"/>
                </a:solidFill>
              </a:rPr>
              <a:t>спасим</a:t>
            </a:r>
            <a:r>
              <a:rPr lang="ru-RU" b="1" i="1" dirty="0" smtClean="0">
                <a:solidFill>
                  <a:srgbClr val="0070C0"/>
                </a:solidFill>
              </a:rPr>
              <a:t> живот - за обучение на </a:t>
            </a:r>
            <a:r>
              <a:rPr lang="ru-RU" b="1" i="1" dirty="0" err="1" smtClean="0">
                <a:solidFill>
                  <a:srgbClr val="0070C0"/>
                </a:solidFill>
              </a:rPr>
              <a:t>деца</a:t>
            </a:r>
            <a:r>
              <a:rPr lang="ru-RU" b="1" i="1" dirty="0" smtClean="0">
                <a:solidFill>
                  <a:srgbClr val="0070C0"/>
                </a:solidFill>
              </a:rPr>
              <a:t> за </a:t>
            </a:r>
            <a:r>
              <a:rPr lang="ru-RU" b="1" i="1" dirty="0" err="1" smtClean="0">
                <a:solidFill>
                  <a:srgbClr val="0070C0"/>
                </a:solidFill>
              </a:rPr>
              <a:t>разпознаване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</a:rPr>
              <a:t>симптомите</a:t>
            </a:r>
            <a:r>
              <a:rPr lang="ru-RU" b="1" i="1" dirty="0" smtClean="0">
                <a:solidFill>
                  <a:srgbClr val="0070C0"/>
                </a:solidFill>
              </a:rPr>
              <a:t> на </a:t>
            </a:r>
            <a:r>
              <a:rPr lang="ru-RU" b="1" i="1" dirty="0" err="1" smtClean="0">
                <a:solidFill>
                  <a:srgbClr val="0070C0"/>
                </a:solidFill>
              </a:rPr>
              <a:t>инсулт</a:t>
            </a:r>
            <a:r>
              <a:rPr lang="ru-RU" b="1" i="1" dirty="0" smtClean="0">
                <a:solidFill>
                  <a:srgbClr val="0070C0"/>
                </a:solidFill>
              </a:rPr>
              <a:t>. </a:t>
            </a:r>
            <a:endParaRPr lang="bg-BG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Fujitsu\Desktop\272138302_4681583491963328_6125988539352786998_n.jpg"/>
          <p:cNvPicPr>
            <a:picLocks noChangeAspect="1" noChangeArrowheads="1"/>
          </p:cNvPicPr>
          <p:nvPr/>
        </p:nvPicPr>
        <p:blipFill>
          <a:blip r:embed="rId3" cstate="print"/>
          <a:srcRect t="11626"/>
          <a:stretch>
            <a:fillRect/>
          </a:stretch>
        </p:blipFill>
        <p:spPr bwMode="auto">
          <a:xfrm>
            <a:off x="4143372" y="2357430"/>
            <a:ext cx="1785950" cy="251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Fujitsu\Desktop\272170244_4681583135296697_4274888144165767853_n.jpg"/>
          <p:cNvPicPr>
            <a:picLocks noChangeAspect="1" noChangeArrowheads="1"/>
          </p:cNvPicPr>
          <p:nvPr/>
        </p:nvPicPr>
        <p:blipFill>
          <a:blip r:embed="rId4" cstate="print"/>
          <a:srcRect t="4917"/>
          <a:stretch>
            <a:fillRect/>
          </a:stretch>
        </p:blipFill>
        <p:spPr bwMode="auto">
          <a:xfrm>
            <a:off x="6336451" y="3995807"/>
            <a:ext cx="2664705" cy="1290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Fujitsu\Desktop\250899770_4788763714467269_9125001539308263215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0289" y="214289"/>
            <a:ext cx="1232306" cy="16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Fujitsu\Desktop\271531852_4630139107107767_6475327689886612695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1829" y="5429264"/>
            <a:ext cx="2529327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Users\Fujitsu\Desktop\279401050_4969371133184561_1314427751103672678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06" y="928670"/>
            <a:ext cx="3975679" cy="21431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2" name="Picture 8" descr="C:\Users\Fujitsu\Desktop\250864116_4788787651131542_8242667505163034083_n.jpg"/>
          <p:cNvPicPr>
            <a:picLocks noChangeAspect="1" noChangeArrowheads="1"/>
          </p:cNvPicPr>
          <p:nvPr/>
        </p:nvPicPr>
        <p:blipFill>
          <a:blip r:embed="rId8" cstate="print"/>
          <a:srcRect t="738" b="21777"/>
          <a:stretch>
            <a:fillRect/>
          </a:stretch>
        </p:blipFill>
        <p:spPr bwMode="auto">
          <a:xfrm>
            <a:off x="4214810" y="785794"/>
            <a:ext cx="1659499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 descr="C:\Users\Fujitsu\Desktop\250802296_4788767687800205_8395136056574159445_n.jpg"/>
          <p:cNvPicPr>
            <a:picLocks noChangeAspect="1" noChangeArrowheads="1"/>
          </p:cNvPicPr>
          <p:nvPr/>
        </p:nvPicPr>
        <p:blipFill>
          <a:blip r:embed="rId9" cstate="print"/>
          <a:srcRect b="23068"/>
          <a:stretch>
            <a:fillRect/>
          </a:stretch>
        </p:blipFill>
        <p:spPr bwMode="auto">
          <a:xfrm>
            <a:off x="5848917" y="71414"/>
            <a:ext cx="1866355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Текстово поле 14"/>
          <p:cNvSpPr txBox="1"/>
          <p:nvPr/>
        </p:nvSpPr>
        <p:spPr>
          <a:xfrm>
            <a:off x="6072198" y="1897741"/>
            <a:ext cx="2928958" cy="20621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i="1" dirty="0" smtClean="0">
              <a:solidFill>
                <a:srgbClr val="0070C0"/>
              </a:solidFill>
            </a:endParaRPr>
          </a:p>
          <a:p>
            <a:pPr algn="ctr"/>
            <a:r>
              <a:rPr lang="bg-BG" sz="1600" i="1" dirty="0" smtClean="0">
                <a:solidFill>
                  <a:srgbClr val="0070C0"/>
                </a:solidFill>
              </a:rPr>
              <a:t>Проект - „Активно приобщаване в системата на предучилищното образование“ </a:t>
            </a:r>
            <a:r>
              <a:rPr lang="bg-BG" sz="1600" dirty="0" smtClean="0">
                <a:solidFill>
                  <a:srgbClr val="0070C0"/>
                </a:solidFill>
              </a:rPr>
              <a:t>Допълнително обучение по български език на деца от уязвими групи</a:t>
            </a:r>
            <a:endParaRPr lang="en-US" sz="1600" dirty="0" smtClean="0">
              <a:solidFill>
                <a:srgbClr val="0070C0"/>
              </a:solidFill>
            </a:endParaRPr>
          </a:p>
          <a:p>
            <a:pPr algn="ctr"/>
            <a:endParaRPr lang="bg-BG" sz="1600" dirty="0">
              <a:solidFill>
                <a:srgbClr val="0070C0"/>
              </a:solidFill>
            </a:endParaRPr>
          </a:p>
        </p:txBody>
      </p:sp>
      <p:sp>
        <p:nvSpPr>
          <p:cNvPr id="16" name="Текстово поле 15"/>
          <p:cNvSpPr txBox="1"/>
          <p:nvPr/>
        </p:nvSpPr>
        <p:spPr>
          <a:xfrm>
            <a:off x="1285852" y="181253"/>
            <a:ext cx="3357586" cy="461665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bg-BG" sz="2400" b="1" i="1" dirty="0" smtClean="0">
                <a:solidFill>
                  <a:srgbClr val="002060"/>
                </a:solidFill>
              </a:rPr>
              <a:t>      </a:t>
            </a:r>
            <a:r>
              <a:rPr lang="bg-BG" sz="2000" b="1" i="1" dirty="0" smtClean="0">
                <a:solidFill>
                  <a:srgbClr val="002060"/>
                </a:solidFill>
              </a:rPr>
              <a:t>УЧАСТИЕ В ПРОЕКТИ </a:t>
            </a:r>
            <a:endParaRPr lang="bg-BG" sz="2000" b="1" i="1" dirty="0">
              <a:solidFill>
                <a:srgbClr val="002060"/>
              </a:solidFill>
            </a:endParaRPr>
          </a:p>
        </p:txBody>
      </p:sp>
      <p:pic>
        <p:nvPicPr>
          <p:cNvPr id="1034" name="Picture 10" descr="C:\Users\Fujitsu\Desktop\247669420_4371859102935770_3343076078513276928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72093" y="4786322"/>
            <a:ext cx="1257295" cy="200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1" descr="C:\Users\Fujitsu\Desktop\277662889_4891087504346258_3920205505717841784_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38" y="5146634"/>
            <a:ext cx="2786050" cy="1568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Picture 12" descr="C:\Users\Fujitsu\Desktop\277574870_4891087154346293_6877119936545612214_n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28926" y="5214950"/>
            <a:ext cx="2143140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download Childrens Ministry [1502x1127] for your Desktop, Mobile &amp;  Tablet | Explore 49+ Free Kids Wallpapers | Free Kids Wallpaper for Kindle,  Free Kids Wallpaper and Screensavers, Wallpaper for Kids"/>
          <p:cNvPicPr>
            <a:picLocks noChangeAspect="1" noChangeArrowheads="1"/>
          </p:cNvPicPr>
          <p:nvPr/>
        </p:nvPicPr>
        <p:blipFill>
          <a:blip r:embed="rId2" cstate="print"/>
          <a:srcRect r="17866"/>
          <a:stretch>
            <a:fillRect/>
          </a:stretch>
        </p:blipFill>
        <p:spPr bwMode="auto">
          <a:xfrm>
            <a:off x="0" y="24"/>
            <a:ext cx="9144000" cy="6861020"/>
          </a:xfrm>
          <a:prstGeom prst="rect">
            <a:avLst/>
          </a:prstGeom>
          <a:noFill/>
        </p:spPr>
      </p:pic>
      <p:pic>
        <p:nvPicPr>
          <p:cNvPr id="3" name="Picture 2" descr="C:\Users\Fujitsu\Desktop\193339302_3948259111962440_465622387477568015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357298"/>
            <a:ext cx="2560626" cy="1813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Fujitsu\Desktop\198267433_4394785280540949_9079732228648877737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2857496"/>
            <a:ext cx="1726618" cy="1422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 descr="C:\Users\Fujitsu\Desktop\207862398_4023827511072266_545708999799387494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36" y="1142984"/>
            <a:ext cx="2000264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C:\Users\Fujitsu\Desktop\207249066_4023822644406086_4455246992028535968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8886" y="4589866"/>
            <a:ext cx="2833708" cy="2125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авоъгълник 6"/>
          <p:cNvSpPr/>
          <p:nvPr/>
        </p:nvSpPr>
        <p:spPr>
          <a:xfrm>
            <a:off x="1571604" y="85531"/>
            <a:ext cx="6072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b="1" i="1" dirty="0" smtClean="0">
                <a:solidFill>
                  <a:srgbClr val="7030A0"/>
                </a:solidFill>
                <a:latin typeface="+mj-lt"/>
              </a:rPr>
              <a:t>Представяне на група</a:t>
            </a:r>
            <a:r>
              <a:rPr lang="en-US" sz="2000" b="1" i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bg-BG" sz="2000" b="1" i="1" dirty="0" smtClean="0">
                <a:solidFill>
                  <a:srgbClr val="7030A0"/>
                </a:solidFill>
                <a:latin typeface="+mj-lt"/>
              </a:rPr>
              <a:t>„Усмивка” на </a:t>
            </a:r>
          </a:p>
          <a:p>
            <a:pPr algn="ctr"/>
            <a:r>
              <a:rPr lang="bg-BG" sz="2000" b="1" i="1" dirty="0" smtClean="0">
                <a:solidFill>
                  <a:srgbClr val="7030A0"/>
                </a:solidFill>
                <a:latin typeface="+mj-lt"/>
              </a:rPr>
              <a:t>ДГ ,,Радост” 2 в Национални фестивали</a:t>
            </a:r>
          </a:p>
          <a:p>
            <a:pPr algn="ctr"/>
            <a:r>
              <a:rPr lang="bg-BG" sz="2000" b="1" i="1" dirty="0" smtClean="0">
                <a:solidFill>
                  <a:srgbClr val="7030A0"/>
                </a:solidFill>
                <a:latin typeface="+mj-lt"/>
              </a:rPr>
              <a:t>,,Семе Българско” и „Наука на сцената 8’’</a:t>
            </a:r>
          </a:p>
        </p:txBody>
      </p:sp>
      <p:pic>
        <p:nvPicPr>
          <p:cNvPr id="3074" name="Picture 2" descr="C:\Users\Fujitsu\Desktop\IMG_20220417_1124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201119"/>
            <a:ext cx="4593513" cy="2585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Fujitsu\Desktop\278266636_537491167983283_2228666647949940089_n.jpg"/>
          <p:cNvPicPr>
            <a:picLocks noChangeAspect="1" noChangeArrowheads="1"/>
          </p:cNvPicPr>
          <p:nvPr/>
        </p:nvPicPr>
        <p:blipFill>
          <a:blip r:embed="rId8" cstate="print"/>
          <a:srcRect t="43701" b="15354"/>
          <a:stretch>
            <a:fillRect/>
          </a:stretch>
        </p:blipFill>
        <p:spPr bwMode="auto">
          <a:xfrm>
            <a:off x="285720" y="1285860"/>
            <a:ext cx="4033828" cy="2801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C:\Users\Fujitsu\Desktop\207115398_4023827514405599_7799413739505682620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2" y="5140388"/>
            <a:ext cx="1357322" cy="1416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" descr="C:\Users\Fujitsu\Desktop\207176467_4023827471072270_2431691066548361412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29190" y="3214686"/>
            <a:ext cx="1916097" cy="1430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download Childrens Ministry [1502x1127] for your Desktop, Mobile &amp;  Tablet | Explore 49+ Free Kids Wallpapers | Free Kids Wallpaper for Kindle,  Free Kids Wallpaper and Screensavers, Wallpaper for Kids"/>
          <p:cNvPicPr>
            <a:picLocks noChangeAspect="1" noChangeArrowheads="1"/>
          </p:cNvPicPr>
          <p:nvPr/>
        </p:nvPicPr>
        <p:blipFill>
          <a:blip r:embed="rId2" cstate="print"/>
          <a:srcRect r="17866"/>
          <a:stretch>
            <a:fillRect/>
          </a:stretch>
        </p:blipFill>
        <p:spPr bwMode="auto">
          <a:xfrm>
            <a:off x="0" y="24"/>
            <a:ext cx="9144000" cy="6861020"/>
          </a:xfrm>
          <a:prstGeom prst="rect">
            <a:avLst/>
          </a:prstGeom>
          <a:noFill/>
        </p:spPr>
      </p:pic>
      <p:pic>
        <p:nvPicPr>
          <p:cNvPr id="4" name="Picture 2" descr="C:\Users\Fujitsu\Desktop\269777084_10166067100760296_678610578314639166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781" y="3857628"/>
            <a:ext cx="520703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Fujitsu\Desktop\271213062_4621797817941896_315619073987384953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3610" y="4500570"/>
            <a:ext cx="3324670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Fujitsu\Desktop\Нова папка (2)\274905709_686819379331655_8437827479376151015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071678"/>
            <a:ext cx="2357454" cy="21071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7" name="Picture 4" descr="C:\Users\Fujitsu\Desktop\Нова папка (2)\275113362_2801461820155928_2484751725615546785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9610" y="71414"/>
            <a:ext cx="2341546" cy="19288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8" name="Picture 11" descr="C:\Users\Fujitsu\Desktop\179290124_3852845238170495_282862523657204490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2857496"/>
            <a:ext cx="1896523" cy="14223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9" name="Picture 4" descr="C:\Users\Fujitsu\Desktop\174528882_3835704423217910_5901047868961721384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06" y="71414"/>
            <a:ext cx="3335945" cy="2500330"/>
          </a:xfrm>
          <a:prstGeom prst="rect">
            <a:avLst/>
          </a:prstGeom>
          <a:noFill/>
        </p:spPr>
      </p:pic>
      <p:pic>
        <p:nvPicPr>
          <p:cNvPr id="10" name="Picture 2" descr="C:\Users\Fujitsu\Desktop\177640498_3835703956551290_6576822632619595593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29352" y="2214554"/>
            <a:ext cx="2571210" cy="1927152"/>
          </a:xfrm>
          <a:prstGeom prst="rect">
            <a:avLst/>
          </a:prstGeom>
          <a:noFill/>
        </p:spPr>
      </p:pic>
      <p:sp>
        <p:nvSpPr>
          <p:cNvPr id="11" name="Правоъгълник 10"/>
          <p:cNvSpPr/>
          <p:nvPr/>
        </p:nvSpPr>
        <p:spPr>
          <a:xfrm>
            <a:off x="2928926" y="6286520"/>
            <a:ext cx="2857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+mj-lt"/>
              </a:rPr>
              <a:t> </a:t>
            </a:r>
            <a:r>
              <a:rPr lang="ru-RU" sz="2400" b="1" i="1" dirty="0" smtClean="0">
                <a:latin typeface="+mj-lt"/>
              </a:rPr>
              <a:t>,,</a:t>
            </a:r>
            <a:r>
              <a:rPr lang="ru-RU" sz="2400" b="1" i="1" dirty="0" err="1" smtClean="0">
                <a:latin typeface="+mj-lt"/>
              </a:rPr>
              <a:t>Бъдни</a:t>
            </a:r>
            <a:r>
              <a:rPr lang="ru-RU" sz="2400" b="1" i="1" dirty="0" smtClean="0">
                <a:latin typeface="+mj-lt"/>
              </a:rPr>
              <a:t> вечер’’ </a:t>
            </a:r>
            <a:endParaRPr lang="bg-BG" sz="2400" b="1" dirty="0">
              <a:latin typeface="+mj-lt"/>
            </a:endParaRPr>
          </a:p>
        </p:txBody>
      </p:sp>
      <p:sp>
        <p:nvSpPr>
          <p:cNvPr id="12" name="Правоъгълник 11"/>
          <p:cNvSpPr/>
          <p:nvPr/>
        </p:nvSpPr>
        <p:spPr>
          <a:xfrm>
            <a:off x="7000892" y="2214554"/>
            <a:ext cx="1857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bg-BG" sz="2400" i="1" dirty="0" smtClean="0">
                <a:solidFill>
                  <a:srgbClr val="FF0000"/>
                </a:solidFill>
                <a:latin typeface="+mj-lt"/>
              </a:rPr>
              <a:t>В</a:t>
            </a:r>
            <a:r>
              <a:rPr lang="bg-BG" sz="2400" b="1" i="1" dirty="0" smtClean="0">
                <a:solidFill>
                  <a:srgbClr val="FF0000"/>
                </a:solidFill>
                <a:latin typeface="+mj-lt"/>
              </a:rPr>
              <a:t>еликден!</a:t>
            </a:r>
          </a:p>
        </p:txBody>
      </p:sp>
      <p:sp>
        <p:nvSpPr>
          <p:cNvPr id="13" name="Текстово поле 12"/>
          <p:cNvSpPr txBox="1"/>
          <p:nvPr/>
        </p:nvSpPr>
        <p:spPr>
          <a:xfrm>
            <a:off x="3571868" y="642918"/>
            <a:ext cx="2928958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g-BG" sz="2800" b="1" i="1" dirty="0" smtClean="0">
                <a:solidFill>
                  <a:srgbClr val="002060"/>
                </a:solidFill>
                <a:latin typeface="+mj-lt"/>
              </a:rPr>
              <a:t>Традиции и обичаи</a:t>
            </a:r>
            <a:endParaRPr lang="bg-BG" sz="2800" b="1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142844" y="2928934"/>
            <a:ext cx="1776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i="1" dirty="0" smtClean="0">
                <a:solidFill>
                  <a:srgbClr val="00B050"/>
                </a:solidFill>
              </a:rPr>
              <a:t> Лазарки</a:t>
            </a:r>
            <a:endParaRPr lang="bg-BG" sz="28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438</Words>
  <Application>Microsoft Office PowerPoint</Application>
  <PresentationFormat>Презентация на цял екран (4:3)</PresentationFormat>
  <Paragraphs>61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18</vt:i4>
      </vt:variant>
    </vt:vector>
  </HeadingPairs>
  <TitlesOfParts>
    <vt:vector size="19" baseType="lpstr">
      <vt:lpstr>Office тема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odz</dc:creator>
  <cp:lastModifiedBy>Fujitsu</cp:lastModifiedBy>
  <cp:revision>50</cp:revision>
  <dcterms:created xsi:type="dcterms:W3CDTF">2022-04-18T09:39:14Z</dcterms:created>
  <dcterms:modified xsi:type="dcterms:W3CDTF">2022-05-12T10:45:02Z</dcterms:modified>
</cp:coreProperties>
</file>